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7" autoAdjust="0"/>
    <p:restoredTop sz="94660"/>
  </p:normalViewPr>
  <p:slideViewPr>
    <p:cSldViewPr snapToGrid="0">
      <p:cViewPr varScale="1">
        <p:scale>
          <a:sx n="63" d="100"/>
          <a:sy n="63"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A8A0C-5D3E-44A3-8450-6EED4CF00537}" type="datetimeFigureOut">
              <a:rPr lang="en-GB" smtClean="0"/>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04EDB-4DC7-4FCE-B917-2316702BAD26}" type="slidenum">
              <a:rPr lang="en-GB" smtClean="0"/>
              <a:t>‹#›</a:t>
            </a:fld>
            <a:endParaRPr lang="en-GB"/>
          </a:p>
        </p:txBody>
      </p:sp>
    </p:spTree>
    <p:extLst>
      <p:ext uri="{BB962C8B-B14F-4D97-AF65-F5344CB8AC3E}">
        <p14:creationId xmlns:p14="http://schemas.microsoft.com/office/powerpoint/2010/main" val="23547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2FC6-A850-8E61-3107-6ADCBDD963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3A67F7-B66D-DED3-E268-612A86FE6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B9E85B-07B8-066A-8CED-DD7BB2A0893F}"/>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5" name="Footer Placeholder 4">
            <a:extLst>
              <a:ext uri="{FF2B5EF4-FFF2-40B4-BE49-F238E27FC236}">
                <a16:creationId xmlns:a16="http://schemas.microsoft.com/office/drawing/2014/main" id="{A5E23D89-9E02-841A-8C75-73A791626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5BB1BA-009C-F915-B0F4-3B727EC7BD49}"/>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1957108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2B1B-6E9D-B043-003C-F4D41D1E64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938EE-E7DA-6852-A759-5B47AEA26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414F7-E9CC-8D0C-0837-BCCB952F5EE9}"/>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5" name="Footer Placeholder 4">
            <a:extLst>
              <a:ext uri="{FF2B5EF4-FFF2-40B4-BE49-F238E27FC236}">
                <a16:creationId xmlns:a16="http://schemas.microsoft.com/office/drawing/2014/main" id="{318A1FE7-8474-75CC-03C3-002064ECEB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F1E5C-8158-3895-4AD4-FB9AE44E9FBA}"/>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1540021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11E41-8D12-1CA1-2DBD-201A947B9A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5D2151-6252-67DB-C425-83BA48DC2F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4DBD2-D9DA-CB41-8054-9BA94F7AB07E}"/>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5" name="Footer Placeholder 4">
            <a:extLst>
              <a:ext uri="{FF2B5EF4-FFF2-40B4-BE49-F238E27FC236}">
                <a16:creationId xmlns:a16="http://schemas.microsoft.com/office/drawing/2014/main" id="{DE9D1CA2-B800-41EB-EE42-55B2034DF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3497D7-9A59-2ACC-B6CC-8C43709450DB}"/>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333429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9B80-F9A5-7783-0FCF-6AD424696F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3AC7A4-9A39-9487-B9D0-8B55C5B67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FFAAC-BD06-6635-ABC3-077B18B8A92F}"/>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5" name="Footer Placeholder 4">
            <a:extLst>
              <a:ext uri="{FF2B5EF4-FFF2-40B4-BE49-F238E27FC236}">
                <a16:creationId xmlns:a16="http://schemas.microsoft.com/office/drawing/2014/main" id="{D45ABA30-5A3E-7FCD-2C61-7B536AED33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B22F2B-829E-E981-3A97-7DFED91762DA}"/>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1981087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0753-4C12-2E99-73F2-6B2AE1E40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95C2DF-A0B6-9422-769A-8FA436087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7DC534-28AE-7865-B7E4-21DE50E250BC}"/>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5" name="Footer Placeholder 4">
            <a:extLst>
              <a:ext uri="{FF2B5EF4-FFF2-40B4-BE49-F238E27FC236}">
                <a16:creationId xmlns:a16="http://schemas.microsoft.com/office/drawing/2014/main" id="{D45B200B-2426-6513-9171-E816A9C81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10943-3A3B-9D6B-639B-374D95D6B382}"/>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212343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BAC1-5463-26FD-FB52-B744DA13EF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7B7051-3FB4-DBEC-BBB4-A2DBACDB4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BFCA98-0625-BE42-01C6-A18614CBC9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87F965-C363-0269-CAC8-264991778153}"/>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6" name="Footer Placeholder 5">
            <a:extLst>
              <a:ext uri="{FF2B5EF4-FFF2-40B4-BE49-F238E27FC236}">
                <a16:creationId xmlns:a16="http://schemas.microsoft.com/office/drawing/2014/main" id="{03B25EB2-9F8F-6C84-9EC8-1A7707642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84054A-457E-5D00-8B30-F133B7B4B9E0}"/>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290773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833E-0974-D42F-F546-CA91C5300E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BCDC00-59CA-6970-0996-3401248D3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5E4-EF5E-70F3-7AC7-E04E0857D4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AE834-8947-3C43-A5C6-3C17A5CAB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A24F8E-C0D9-8399-F3D4-24DA86BADB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E510A-4AF6-C56C-88D3-C6EF9BB7B544}"/>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8" name="Footer Placeholder 7">
            <a:extLst>
              <a:ext uri="{FF2B5EF4-FFF2-40B4-BE49-F238E27FC236}">
                <a16:creationId xmlns:a16="http://schemas.microsoft.com/office/drawing/2014/main" id="{5A662DEC-9768-92ED-88F5-C6C2A2A3FD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016FBB-3EB1-173C-3141-8E4F795944F3}"/>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3648257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28FA-B36D-5D62-8B9F-4984196409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EBA020-D868-D6BE-4D80-3CD04A2E6DAC}"/>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4" name="Footer Placeholder 3">
            <a:extLst>
              <a:ext uri="{FF2B5EF4-FFF2-40B4-BE49-F238E27FC236}">
                <a16:creationId xmlns:a16="http://schemas.microsoft.com/office/drawing/2014/main" id="{DEEABDBA-EF3C-FCC1-C30D-A647F6B9E7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187F2B-506B-0EC3-38AE-C55E6616DF1F}"/>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640304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D7CBC-BE1A-516D-7DBA-84C8B54F30D8}"/>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3" name="Footer Placeholder 2">
            <a:extLst>
              <a:ext uri="{FF2B5EF4-FFF2-40B4-BE49-F238E27FC236}">
                <a16:creationId xmlns:a16="http://schemas.microsoft.com/office/drawing/2014/main" id="{514A10ED-D13F-381F-6E4C-54A75EE962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961BA0-F321-B865-F640-79E9039CA348}"/>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3686298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60F9-0314-36D8-A085-7AD9E04BB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BE1276-1034-5C7A-9F68-52C51354F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2CD868-7376-8E5D-17A9-B0E3DE0F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A44FE-030A-194B-B132-8DE13A9F5572}"/>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6" name="Footer Placeholder 5">
            <a:extLst>
              <a:ext uri="{FF2B5EF4-FFF2-40B4-BE49-F238E27FC236}">
                <a16:creationId xmlns:a16="http://schemas.microsoft.com/office/drawing/2014/main" id="{9E55DB43-42BB-04EF-9E63-2B6AA5D02F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EC7E82-3226-2DCC-D32E-D1C4D1E1CB9C}"/>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464759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F9B2-3779-5EAA-3FA0-0EC051751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37430A-B6A1-010F-02EE-579CB37B8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54370B-5CA8-37ED-791A-55006111D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5893F-FC3C-A6D3-422E-95AC40EE6222}"/>
              </a:ext>
            </a:extLst>
          </p:cNvPr>
          <p:cNvSpPr>
            <a:spLocks noGrp="1"/>
          </p:cNvSpPr>
          <p:nvPr>
            <p:ph type="dt" sz="half" idx="10"/>
          </p:nvPr>
        </p:nvSpPr>
        <p:spPr/>
        <p:txBody>
          <a:bodyPr/>
          <a:lstStyle/>
          <a:p>
            <a:fld id="{36942E32-5795-424D-8F3D-3EADA9C93303}" type="datetimeFigureOut">
              <a:rPr lang="en-GB" smtClean="0"/>
              <a:t>20/02/2024</a:t>
            </a:fld>
            <a:endParaRPr lang="en-GB"/>
          </a:p>
        </p:txBody>
      </p:sp>
      <p:sp>
        <p:nvSpPr>
          <p:cNvPr id="6" name="Footer Placeholder 5">
            <a:extLst>
              <a:ext uri="{FF2B5EF4-FFF2-40B4-BE49-F238E27FC236}">
                <a16:creationId xmlns:a16="http://schemas.microsoft.com/office/drawing/2014/main" id="{8CA95AAF-EDBD-072C-9E39-0DECA2ABC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53F0FD-B9D3-C180-8ABE-15A3A00BD927}"/>
              </a:ext>
            </a:extLst>
          </p:cNvPr>
          <p:cNvSpPr>
            <a:spLocks noGrp="1"/>
          </p:cNvSpPr>
          <p:nvPr>
            <p:ph type="sldNum" sz="quarter" idx="12"/>
          </p:nvPr>
        </p:nvSpPr>
        <p:spPr/>
        <p:txBody>
          <a:bodyPr/>
          <a:lstStyle/>
          <a:p>
            <a:fld id="{1ED58FBC-B1F8-480B-911F-5409930F7511}" type="slidenum">
              <a:rPr lang="en-GB" smtClean="0"/>
              <a:t>‹#›</a:t>
            </a:fld>
            <a:endParaRPr lang="en-GB"/>
          </a:p>
        </p:txBody>
      </p:sp>
    </p:spTree>
    <p:extLst>
      <p:ext uri="{BB962C8B-B14F-4D97-AF65-F5344CB8AC3E}">
        <p14:creationId xmlns:p14="http://schemas.microsoft.com/office/powerpoint/2010/main" val="1857999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748A6-8798-D396-D333-4D261D870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D854B-2DFA-46BC-918F-7DBE2D56B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2E4F67-AC20-54BC-DA95-FB1D3DAD4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42E32-5795-424D-8F3D-3EADA9C93303}" type="datetimeFigureOut">
              <a:rPr lang="en-GB" smtClean="0"/>
              <a:t>20/02/2024</a:t>
            </a:fld>
            <a:endParaRPr lang="en-GB"/>
          </a:p>
        </p:txBody>
      </p:sp>
      <p:sp>
        <p:nvSpPr>
          <p:cNvPr id="5" name="Footer Placeholder 4">
            <a:extLst>
              <a:ext uri="{FF2B5EF4-FFF2-40B4-BE49-F238E27FC236}">
                <a16:creationId xmlns:a16="http://schemas.microsoft.com/office/drawing/2014/main" id="{D35B7410-9F5F-DD7D-7496-DE73D0EBC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7EEFB9F-4326-D8FD-DA2F-4CC32148D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58FBC-B1F8-480B-911F-5409930F7511}" type="slidenum">
              <a:rPr lang="en-GB" smtClean="0"/>
              <a:t>‹#›</a:t>
            </a:fld>
            <a:endParaRPr lang="en-GB"/>
          </a:p>
        </p:txBody>
      </p:sp>
    </p:spTree>
    <p:extLst>
      <p:ext uri="{BB962C8B-B14F-4D97-AF65-F5344CB8AC3E}">
        <p14:creationId xmlns:p14="http://schemas.microsoft.com/office/powerpoint/2010/main" val="70266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microsoft.com/office/2007/relationships/hdphoto" Target="../media/hdphoto1.wdp"/><Relationship Id="rId7" Type="http://schemas.openxmlformats.org/officeDocument/2006/relationships/hyperlink" Target="https://michcafe.blogspot.com/2011/08/twitter-takes-me-to-lourdes.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s://epitemnein-epitomic.blogspot.com/2016/12/francis-of-assisi-seven-peace-and.html" TargetMode="External"/><Relationship Id="rId4" Type="http://schemas.openxmlformats.org/officeDocument/2006/relationships/image" Target="../media/image14.jpeg"/><Relationship Id="rId9" Type="http://schemas.openxmlformats.org/officeDocument/2006/relationships/hyperlink" Target="https://vastreader.blogspot.com/2018/05/miracles-of-saints-miraculous-letter.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1.wdp"/><Relationship Id="rId7" Type="http://schemas.openxmlformats.org/officeDocument/2006/relationships/hyperlink" Target="http://www.joinmychurch.com/churches/St-Thomas-Moore-Catholic-Church-Millbrook-Ontario-Canada/238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asliceofsmithlife.com/2014/12/advent-feast-days-st-juan-diego-our.html" TargetMode="External"/><Relationship Id="rId4" Type="http://schemas.openxmlformats.org/officeDocument/2006/relationships/image" Target="../media/image17.jpg"/><Relationship Id="rId9" Type="http://schemas.openxmlformats.org/officeDocument/2006/relationships/hyperlink" Target="https://blog.cookaround.com/ormedellanima/madre-teresa-calcutta-storia-santa-moderna/"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microsoft.com/office/2007/relationships/hdphoto" Target="../media/hdphoto1.wdp"/><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6D2D86-FF61-F7BA-A2D3-90B6C9986745}"/>
              </a:ext>
            </a:extLst>
          </p:cNvPr>
          <p:cNvSpPr txBox="1"/>
          <p:nvPr/>
        </p:nvSpPr>
        <p:spPr>
          <a:xfrm>
            <a:off x="2902634" y="1491233"/>
            <a:ext cx="6098344" cy="1938992"/>
          </a:xfrm>
          <a:prstGeom prst="rect">
            <a:avLst/>
          </a:prstGeom>
          <a:noFill/>
        </p:spPr>
        <p:txBody>
          <a:bodyPr wrap="square">
            <a:spAutoFit/>
          </a:bodyPr>
          <a:lstStyle/>
          <a:p>
            <a:pPr algn="ctr"/>
            <a:endParaRPr lang="en-GB" sz="4800" b="1" dirty="0"/>
          </a:p>
          <a:p>
            <a:pPr algn="ctr"/>
            <a:r>
              <a:rPr lang="en-GB" sz="7200" b="1" dirty="0"/>
              <a:t>Key Stage 2</a:t>
            </a:r>
          </a:p>
        </p:txBody>
      </p:sp>
    </p:spTree>
    <p:extLst>
      <p:ext uri="{BB962C8B-B14F-4D97-AF65-F5344CB8AC3E}">
        <p14:creationId xmlns:p14="http://schemas.microsoft.com/office/powerpoint/2010/main" val="389263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6A8701-DBFA-D96C-6E76-4B50B51734C0}"/>
              </a:ext>
            </a:extLst>
          </p:cNvPr>
          <p:cNvSpPr txBox="1"/>
          <p:nvPr/>
        </p:nvSpPr>
        <p:spPr>
          <a:xfrm>
            <a:off x="1986337" y="1695234"/>
            <a:ext cx="8219326" cy="2677656"/>
          </a:xfrm>
          <a:prstGeom prst="rect">
            <a:avLst/>
          </a:prstGeom>
          <a:noFill/>
        </p:spPr>
        <p:txBody>
          <a:bodyPr wrap="square" rtlCol="0">
            <a:spAutoFit/>
          </a:bodyPr>
          <a:lstStyle/>
          <a:p>
            <a:r>
              <a:rPr lang="en-GB" sz="2800" b="1" dirty="0">
                <a:latin typeface="CCW Cursive Writing 24" panose="03050602040000000000" pitchFamily="66" charset="0"/>
                <a:ea typeface="Calibri" panose="020F0502020204030204" pitchFamily="34" charset="0"/>
                <a:cs typeface="Times New Roman" panose="02020603050405020304" pitchFamily="18" charset="0"/>
              </a:rPr>
              <a:t>Our personal relationship with God forms the foundation of our vocation journey. Prayer is as much about listening as it is about asking, praising, saying sorry and giving thanks. It is important that we have the self-discipline to allow there to be time and space in our lives for prayer.</a:t>
            </a:r>
            <a:endParaRPr lang="en-GB" sz="2800" b="1" dirty="0"/>
          </a:p>
        </p:txBody>
      </p:sp>
      <p:sp>
        <p:nvSpPr>
          <p:cNvPr id="3" name="TextBox 2">
            <a:extLst>
              <a:ext uri="{FF2B5EF4-FFF2-40B4-BE49-F238E27FC236}">
                <a16:creationId xmlns:a16="http://schemas.microsoft.com/office/drawing/2014/main" id="{7AEAD76A-D61E-B329-EA70-1A77BC251279}"/>
              </a:ext>
            </a:extLst>
          </p:cNvPr>
          <p:cNvSpPr txBox="1"/>
          <p:nvPr/>
        </p:nvSpPr>
        <p:spPr>
          <a:xfrm>
            <a:off x="5157626" y="554805"/>
            <a:ext cx="4099389" cy="830997"/>
          </a:xfrm>
          <a:prstGeom prst="rect">
            <a:avLst/>
          </a:prstGeom>
          <a:noFill/>
        </p:spPr>
        <p:txBody>
          <a:bodyPr wrap="square" rtlCol="0">
            <a:spAutoFit/>
          </a:bodyPr>
          <a:lstStyle/>
          <a:p>
            <a:r>
              <a:rPr lang="en-GB" sz="4800" b="1" dirty="0"/>
              <a:t>Prayer</a:t>
            </a:r>
          </a:p>
        </p:txBody>
      </p:sp>
      <p:pic>
        <p:nvPicPr>
          <p:cNvPr id="5" name="Picture 2" descr="See the source image">
            <a:extLst>
              <a:ext uri="{FF2B5EF4-FFF2-40B4-BE49-F238E27FC236}">
                <a16:creationId xmlns:a16="http://schemas.microsoft.com/office/drawing/2014/main" id="{2730550D-DCBD-69CC-100F-A54557592C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601" y="4846190"/>
            <a:ext cx="3153060" cy="19315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4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E43D06-E2D4-591A-19FE-9ACBC4720165}"/>
              </a:ext>
            </a:extLst>
          </p:cNvPr>
          <p:cNvSpPr txBox="1"/>
          <p:nvPr/>
        </p:nvSpPr>
        <p:spPr>
          <a:xfrm>
            <a:off x="1664413" y="1654139"/>
            <a:ext cx="8863174" cy="2246769"/>
          </a:xfrm>
          <a:prstGeom prst="rect">
            <a:avLst/>
          </a:prstGeom>
          <a:noFill/>
        </p:spPr>
        <p:txBody>
          <a:bodyPr wrap="square" rtlCol="0">
            <a:spAutoFit/>
          </a:bodyPr>
          <a:lstStyle/>
          <a:p>
            <a:pPr algn="just"/>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 holy Scriptures gives us many examples of those people of God who listened to his call. In the Gospels, we encounter the person of Jesus Christ who, as the Son of God, provides that perfect model through both his words and actions of how we are to be holy. </a:t>
            </a:r>
            <a:endParaRPr lang="en-GB" sz="2800" b="1" dirty="0">
              <a:latin typeface="CCW Cursive Writing 24" panose="03050602040000000000" pitchFamily="66" charset="0"/>
            </a:endParaRPr>
          </a:p>
        </p:txBody>
      </p:sp>
      <p:sp>
        <p:nvSpPr>
          <p:cNvPr id="3" name="TextBox 2">
            <a:extLst>
              <a:ext uri="{FF2B5EF4-FFF2-40B4-BE49-F238E27FC236}">
                <a16:creationId xmlns:a16="http://schemas.microsoft.com/office/drawing/2014/main" id="{73F029A1-4A03-52D9-183A-F432760F6CFE}"/>
              </a:ext>
            </a:extLst>
          </p:cNvPr>
          <p:cNvSpPr txBox="1"/>
          <p:nvPr/>
        </p:nvSpPr>
        <p:spPr>
          <a:xfrm>
            <a:off x="4514850" y="525871"/>
            <a:ext cx="3943350" cy="830997"/>
          </a:xfrm>
          <a:prstGeom prst="rect">
            <a:avLst/>
          </a:prstGeom>
          <a:noFill/>
        </p:spPr>
        <p:txBody>
          <a:bodyPr wrap="square" rtlCol="0">
            <a:spAutoFit/>
          </a:bodyPr>
          <a:lstStyle/>
          <a:p>
            <a:r>
              <a:rPr lang="en-GB" sz="4800" b="1" dirty="0"/>
              <a:t>Scripture</a:t>
            </a:r>
          </a:p>
        </p:txBody>
      </p:sp>
      <p:pic>
        <p:nvPicPr>
          <p:cNvPr id="5" name="Picture 4" descr="A picture containing text&#10;&#10;Description automatically generated">
            <a:extLst>
              <a:ext uri="{FF2B5EF4-FFF2-40B4-BE49-F238E27FC236}">
                <a16:creationId xmlns:a16="http://schemas.microsoft.com/office/drawing/2014/main" id="{8978C9A2-A3E6-3DD1-5695-D490A47E91D4}"/>
              </a:ext>
            </a:extLst>
          </p:cNvPr>
          <p:cNvPicPr>
            <a:picLocks noChangeAspect="1"/>
          </p:cNvPicPr>
          <p:nvPr/>
        </p:nvPicPr>
        <p:blipFill rotWithShape="1">
          <a:blip r:embed="rId4">
            <a:extLst>
              <a:ext uri="{28A0092B-C50C-407E-A947-70E740481C1C}">
                <a14:useLocalDpi xmlns:a14="http://schemas.microsoft.com/office/drawing/2010/main" val="0"/>
              </a:ext>
            </a:extLst>
          </a:blip>
          <a:srcRect t="15628" b="11891"/>
          <a:stretch/>
        </p:blipFill>
        <p:spPr>
          <a:xfrm>
            <a:off x="4324747" y="4198179"/>
            <a:ext cx="3241233" cy="176195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04474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CA41E0-7E5F-1A00-C881-18D67CC6077C}"/>
              </a:ext>
            </a:extLst>
          </p:cNvPr>
          <p:cNvSpPr txBox="1"/>
          <p:nvPr/>
        </p:nvSpPr>
        <p:spPr>
          <a:xfrm>
            <a:off x="1171575" y="1352550"/>
            <a:ext cx="7467600" cy="3813352"/>
          </a:xfrm>
          <a:prstGeom prst="rect">
            <a:avLst/>
          </a:prstGeom>
          <a:noFill/>
        </p:spPr>
        <p:txBody>
          <a:bodyPr wrap="square" rtlCol="0">
            <a:spAutoFit/>
          </a:bodyPr>
          <a:lstStyle/>
          <a:p>
            <a:pPr defTabSz="685800">
              <a:lnSpc>
                <a:spcPct val="90000"/>
              </a:lnSpc>
              <a:spcAft>
                <a:spcPts val="450"/>
              </a:spcAft>
            </a:pPr>
            <a:r>
              <a:rPr lang="en-US" sz="1800" b="1" dirty="0">
                <a:latin typeface="CCW Cursive Writing 24" panose="03050602040000000000" pitchFamily="66" charset="0"/>
              </a:rPr>
              <a:t>The lives of the saints’ model for us a variety of ways in which God’s call was heard and answered. Our school saints have made powerful comments about their vocation.</a:t>
            </a:r>
          </a:p>
          <a:p>
            <a:pPr defTabSz="685800" fontAlgn="t">
              <a:lnSpc>
                <a:spcPct val="90000"/>
              </a:lnSpc>
              <a:spcAft>
                <a:spcPts val="450"/>
              </a:spcAft>
            </a:pPr>
            <a:endParaRPr lang="en-US" sz="1800" b="1" u="sng" dirty="0">
              <a:latin typeface="CCW Cursive Writing 24" panose="03050602040000000000" pitchFamily="66" charset="0"/>
            </a:endParaRPr>
          </a:p>
          <a:p>
            <a:pPr defTabSz="685800" fontAlgn="t">
              <a:lnSpc>
                <a:spcPct val="90000"/>
              </a:lnSpc>
              <a:spcAft>
                <a:spcPts val="450"/>
              </a:spcAft>
            </a:pPr>
            <a:r>
              <a:rPr lang="en-US" sz="1800" b="1" u="sng" dirty="0">
                <a:latin typeface="CCW Cursive Writing 24" panose="03050602040000000000" pitchFamily="66" charset="0"/>
              </a:rPr>
              <a:t>Mary Mother of Jesus-</a:t>
            </a:r>
          </a:p>
          <a:p>
            <a:pPr defTabSz="685800" fontAlgn="t">
              <a:lnSpc>
                <a:spcPct val="90000"/>
              </a:lnSpc>
              <a:spcAft>
                <a:spcPts val="450"/>
              </a:spcAft>
            </a:pPr>
            <a:r>
              <a:rPr lang="en-US" sz="1800" b="1" i="1" dirty="0">
                <a:latin typeface="CCW Cursive Writing 24" panose="03050602040000000000" pitchFamily="66" charset="0"/>
              </a:rPr>
              <a:t>“I am the Lord’s servant. </a:t>
            </a:r>
          </a:p>
          <a:p>
            <a:pPr defTabSz="685800" fontAlgn="t">
              <a:lnSpc>
                <a:spcPct val="90000"/>
              </a:lnSpc>
              <a:spcAft>
                <a:spcPts val="450"/>
              </a:spcAft>
            </a:pPr>
            <a:r>
              <a:rPr lang="en-US" sz="1800" b="1" i="1" dirty="0">
                <a:latin typeface="CCW Cursive Writing 24" panose="03050602040000000000" pitchFamily="66" charset="0"/>
              </a:rPr>
              <a:t>May this happen to me as you have said.”</a:t>
            </a:r>
          </a:p>
          <a:p>
            <a:pPr indent="-171450" defTabSz="685800" fontAlgn="t">
              <a:lnSpc>
                <a:spcPct val="90000"/>
              </a:lnSpc>
              <a:spcAft>
                <a:spcPts val="450"/>
              </a:spcAft>
              <a:buFont typeface="Arial" panose="020B0604020202020204" pitchFamily="34" charset="0"/>
              <a:buChar char="•"/>
            </a:pPr>
            <a:endParaRPr lang="en-US" sz="1800" b="1" dirty="0">
              <a:latin typeface="CCW Cursive Writing 24" panose="03050602040000000000" pitchFamily="66" charset="0"/>
            </a:endParaRPr>
          </a:p>
          <a:p>
            <a:pPr defTabSz="685800" fontAlgn="t">
              <a:lnSpc>
                <a:spcPct val="90000"/>
              </a:lnSpc>
              <a:spcAft>
                <a:spcPts val="450"/>
              </a:spcAft>
            </a:pPr>
            <a:r>
              <a:rPr lang="en-US" sz="1800" b="1" u="sng" dirty="0">
                <a:latin typeface="CCW Cursive Writing 24" panose="03050602040000000000" pitchFamily="66" charset="0"/>
              </a:rPr>
              <a:t>St Joseph Husband of Mary-</a:t>
            </a:r>
          </a:p>
          <a:p>
            <a:pPr defTabSz="685800" fontAlgn="t">
              <a:lnSpc>
                <a:spcPct val="90000"/>
              </a:lnSpc>
              <a:spcAft>
                <a:spcPts val="450"/>
              </a:spcAft>
            </a:pPr>
            <a:r>
              <a:rPr lang="en-US" sz="1800" b="1" dirty="0">
                <a:latin typeface="CCW Cursive Writing 24" panose="03050602040000000000" pitchFamily="66" charset="0"/>
              </a:rPr>
              <a:t>St Joseph faithfully fulfilled his high trust of protecting and guarding God's greatest treasures upon earth, Jesus, and Mary.</a:t>
            </a:r>
          </a:p>
          <a:p>
            <a:pPr defTabSz="685800" fontAlgn="t">
              <a:lnSpc>
                <a:spcPct val="90000"/>
              </a:lnSpc>
              <a:spcAft>
                <a:spcPts val="450"/>
              </a:spcAft>
            </a:pPr>
            <a:r>
              <a:rPr lang="en-US" sz="900" b="1" dirty="0"/>
              <a:t> </a:t>
            </a:r>
          </a:p>
          <a:p>
            <a:endParaRPr lang="en-GB" dirty="0"/>
          </a:p>
        </p:txBody>
      </p:sp>
      <p:sp>
        <p:nvSpPr>
          <p:cNvPr id="8" name="TextBox 7">
            <a:extLst>
              <a:ext uri="{FF2B5EF4-FFF2-40B4-BE49-F238E27FC236}">
                <a16:creationId xmlns:a16="http://schemas.microsoft.com/office/drawing/2014/main" id="{EF2360BC-6F01-3B9D-8BB7-E3BE58E8FA8C}"/>
              </a:ext>
            </a:extLst>
          </p:cNvPr>
          <p:cNvSpPr txBox="1"/>
          <p:nvPr/>
        </p:nvSpPr>
        <p:spPr>
          <a:xfrm>
            <a:off x="4572000" y="371475"/>
            <a:ext cx="3371850" cy="830997"/>
          </a:xfrm>
          <a:prstGeom prst="rect">
            <a:avLst/>
          </a:prstGeom>
          <a:noFill/>
        </p:spPr>
        <p:txBody>
          <a:bodyPr wrap="square" rtlCol="0">
            <a:spAutoFit/>
          </a:bodyPr>
          <a:lstStyle/>
          <a:p>
            <a:r>
              <a:rPr lang="en-GB" sz="4800" b="1" dirty="0"/>
              <a:t>The Saints</a:t>
            </a:r>
          </a:p>
        </p:txBody>
      </p:sp>
      <p:pic>
        <p:nvPicPr>
          <p:cNvPr id="9" name="Picture 8" descr="A person posing for a photo&#10;&#10;Description automatically generated">
            <a:extLst>
              <a:ext uri="{FF2B5EF4-FFF2-40B4-BE49-F238E27FC236}">
                <a16:creationId xmlns:a16="http://schemas.microsoft.com/office/drawing/2014/main" id="{E1A5F1A6-2B62-9B0D-8343-577EE63ECFC9}"/>
              </a:ext>
            </a:extLst>
          </p:cNvPr>
          <p:cNvPicPr>
            <a:picLocks noChangeAspect="1"/>
          </p:cNvPicPr>
          <p:nvPr/>
        </p:nvPicPr>
        <p:blipFill rotWithShape="1">
          <a:blip r:embed="rId4">
            <a:extLst>
              <a:ext uri="{28A0092B-C50C-407E-A947-70E740481C1C}">
                <a14:useLocalDpi xmlns:a14="http://schemas.microsoft.com/office/drawing/2010/main" val="0"/>
              </a:ext>
            </a:extLst>
          </a:blip>
          <a:srcRect t="3046" r="-1" b="44295"/>
          <a:stretch/>
        </p:blipFill>
        <p:spPr>
          <a:xfrm>
            <a:off x="7943850" y="1773972"/>
            <a:ext cx="2571507" cy="1756703"/>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pic>
        <p:nvPicPr>
          <p:cNvPr id="10" name="Picture 9" descr="A group of people standing in a room&#10;&#10;Description automatically generated">
            <a:extLst>
              <a:ext uri="{FF2B5EF4-FFF2-40B4-BE49-F238E27FC236}">
                <a16:creationId xmlns:a16="http://schemas.microsoft.com/office/drawing/2014/main" id="{E384CAB0-6ADC-C8BA-E705-62CB24BEEEAC}"/>
              </a:ext>
            </a:extLst>
          </p:cNvPr>
          <p:cNvPicPr>
            <a:picLocks noChangeAspect="1"/>
          </p:cNvPicPr>
          <p:nvPr/>
        </p:nvPicPr>
        <p:blipFill rotWithShape="1">
          <a:blip r:embed="rId5">
            <a:extLst>
              <a:ext uri="{28A0092B-C50C-407E-A947-70E740481C1C}">
                <a14:useLocalDpi xmlns:a14="http://schemas.microsoft.com/office/drawing/2010/main" val="0"/>
              </a:ext>
            </a:extLst>
          </a:blip>
          <a:srcRect l="4488" r="8021" b="1"/>
          <a:stretch/>
        </p:blipFill>
        <p:spPr>
          <a:xfrm rot="473543">
            <a:off x="8450810" y="3970626"/>
            <a:ext cx="1871425" cy="2668044"/>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spTree>
    <p:extLst>
      <p:ext uri="{BB962C8B-B14F-4D97-AF65-F5344CB8AC3E}">
        <p14:creationId xmlns:p14="http://schemas.microsoft.com/office/powerpoint/2010/main" val="2529368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59AB3A-F4AE-57E9-ACB9-8D398F8F15BC}"/>
              </a:ext>
            </a:extLst>
          </p:cNvPr>
          <p:cNvSpPr txBox="1"/>
          <p:nvPr/>
        </p:nvSpPr>
        <p:spPr>
          <a:xfrm>
            <a:off x="7381875" y="409575"/>
            <a:ext cx="3581400" cy="911275"/>
          </a:xfrm>
          <a:prstGeom prst="rect">
            <a:avLst/>
          </a:prstGeom>
          <a:noFill/>
        </p:spPr>
        <p:txBody>
          <a:bodyPr wrap="square" rtlCol="0">
            <a:spAutoFit/>
          </a:bodyPr>
          <a:lstStyle/>
          <a:p>
            <a:pPr defTabSz="685800" fontAlgn="t">
              <a:lnSpc>
                <a:spcPct val="90000"/>
              </a:lnSpc>
              <a:spcAft>
                <a:spcPts val="450"/>
              </a:spcAft>
            </a:pPr>
            <a:r>
              <a:rPr lang="en-US" b="1" u="sng" dirty="0">
                <a:solidFill>
                  <a:srgbClr val="000000"/>
                </a:solidFill>
                <a:latin typeface="CCW Cursive Writing 24" panose="03050602040000000000" pitchFamily="66" charset="0"/>
              </a:rPr>
              <a:t>St Francis of Assisi-</a:t>
            </a:r>
          </a:p>
          <a:p>
            <a:pPr defTabSz="685800" fontAlgn="t">
              <a:lnSpc>
                <a:spcPct val="90000"/>
              </a:lnSpc>
              <a:spcAft>
                <a:spcPts val="450"/>
              </a:spcAft>
            </a:pPr>
            <a:r>
              <a:rPr lang="en-US" b="1" i="1" dirty="0">
                <a:solidFill>
                  <a:srgbClr val="000000"/>
                </a:solidFill>
                <a:latin typeface="CCW Cursive Writing 24" panose="03050602040000000000" pitchFamily="66" charset="0"/>
              </a:rPr>
              <a:t>“This is what I want, this is what I desire with all my heart.”</a:t>
            </a:r>
          </a:p>
        </p:txBody>
      </p:sp>
      <p:sp>
        <p:nvSpPr>
          <p:cNvPr id="3" name="TextBox 2">
            <a:extLst>
              <a:ext uri="{FF2B5EF4-FFF2-40B4-BE49-F238E27FC236}">
                <a16:creationId xmlns:a16="http://schemas.microsoft.com/office/drawing/2014/main" id="{55D224A8-92D2-6CD7-20D2-F42B165F697A}"/>
              </a:ext>
            </a:extLst>
          </p:cNvPr>
          <p:cNvSpPr txBox="1"/>
          <p:nvPr/>
        </p:nvSpPr>
        <p:spPr>
          <a:xfrm>
            <a:off x="2266950" y="1730603"/>
            <a:ext cx="3829050" cy="1409873"/>
          </a:xfrm>
          <a:prstGeom prst="rect">
            <a:avLst/>
          </a:prstGeom>
          <a:noFill/>
        </p:spPr>
        <p:txBody>
          <a:bodyPr wrap="square" rtlCol="0">
            <a:spAutoFit/>
          </a:bodyPr>
          <a:lstStyle/>
          <a:p>
            <a:pPr defTabSz="685800" fontAlgn="t">
              <a:lnSpc>
                <a:spcPct val="90000"/>
              </a:lnSpc>
              <a:spcAft>
                <a:spcPts val="450"/>
              </a:spcAft>
            </a:pPr>
            <a:r>
              <a:rPr lang="en-US" b="1" u="sng" dirty="0">
                <a:solidFill>
                  <a:srgbClr val="000000"/>
                </a:solidFill>
                <a:latin typeface="CCW Cursive Writing 24" panose="03050602040000000000" pitchFamily="66" charset="0"/>
              </a:rPr>
              <a:t>St Bernadette-</a:t>
            </a:r>
          </a:p>
          <a:p>
            <a:pPr defTabSz="685800" fontAlgn="t">
              <a:lnSpc>
                <a:spcPct val="90000"/>
              </a:lnSpc>
              <a:spcAft>
                <a:spcPts val="450"/>
              </a:spcAft>
            </a:pPr>
            <a:r>
              <a:rPr lang="en-US" b="1" i="1" dirty="0">
                <a:solidFill>
                  <a:srgbClr val="000000"/>
                </a:solidFill>
                <a:latin typeface="CCW Cursive Writing 24" panose="03050602040000000000" pitchFamily="66" charset="0"/>
              </a:rPr>
              <a:t>“I have prayed much to know if I’m called to religious life. I believe the answer is yes. I would like to enter the congregation if I am accepted. “</a:t>
            </a:r>
            <a:endParaRPr lang="en-US" b="1" dirty="0">
              <a:solidFill>
                <a:srgbClr val="000000"/>
              </a:solidFill>
              <a:latin typeface="CCW Cursive Writing 24" panose="03050602040000000000" pitchFamily="66" charset="0"/>
            </a:endParaRPr>
          </a:p>
        </p:txBody>
      </p:sp>
      <p:sp>
        <p:nvSpPr>
          <p:cNvPr id="5" name="TextBox 4">
            <a:extLst>
              <a:ext uri="{FF2B5EF4-FFF2-40B4-BE49-F238E27FC236}">
                <a16:creationId xmlns:a16="http://schemas.microsoft.com/office/drawing/2014/main" id="{B880F952-2A10-CA82-5605-3C245BC44E34}"/>
              </a:ext>
            </a:extLst>
          </p:cNvPr>
          <p:cNvSpPr txBox="1"/>
          <p:nvPr/>
        </p:nvSpPr>
        <p:spPr>
          <a:xfrm>
            <a:off x="3011246" y="3492858"/>
            <a:ext cx="4752975" cy="1409873"/>
          </a:xfrm>
          <a:prstGeom prst="rect">
            <a:avLst/>
          </a:prstGeom>
          <a:noFill/>
        </p:spPr>
        <p:txBody>
          <a:bodyPr wrap="square" rtlCol="0">
            <a:spAutoFit/>
          </a:bodyPr>
          <a:lstStyle/>
          <a:p>
            <a:pPr defTabSz="685800" fontAlgn="t">
              <a:lnSpc>
                <a:spcPct val="90000"/>
              </a:lnSpc>
              <a:spcAft>
                <a:spcPts val="450"/>
              </a:spcAft>
            </a:pPr>
            <a:r>
              <a:rPr lang="en-US" b="1" u="sng" dirty="0">
                <a:solidFill>
                  <a:srgbClr val="000000"/>
                </a:solidFill>
                <a:latin typeface="CCW Cursive Writing 24" panose="03050602040000000000" pitchFamily="66" charset="0"/>
              </a:rPr>
              <a:t>St Anthony of Padua-</a:t>
            </a:r>
          </a:p>
          <a:p>
            <a:pPr defTabSz="685800" fontAlgn="t">
              <a:lnSpc>
                <a:spcPct val="90000"/>
              </a:lnSpc>
              <a:spcAft>
                <a:spcPts val="450"/>
              </a:spcAft>
            </a:pPr>
            <a:r>
              <a:rPr lang="en-US" b="1" i="1" dirty="0">
                <a:solidFill>
                  <a:srgbClr val="000000"/>
                </a:solidFill>
                <a:latin typeface="CCW Cursive Writing 24" panose="03050602040000000000" pitchFamily="66" charset="0"/>
              </a:rPr>
              <a:t>“I would gladly put on the habit of your order if you would promise to send me as soon as possible to the land of the Saracens, that I may gain the crown of the Holy Martyrs.”</a:t>
            </a:r>
            <a:endParaRPr lang="en-GB" dirty="0"/>
          </a:p>
        </p:txBody>
      </p:sp>
      <p:pic>
        <p:nvPicPr>
          <p:cNvPr id="6" name="Picture 5">
            <a:extLst>
              <a:ext uri="{FF2B5EF4-FFF2-40B4-BE49-F238E27FC236}">
                <a16:creationId xmlns:a16="http://schemas.microsoft.com/office/drawing/2014/main" id="{0CB30B05-BC06-D9A9-BE6A-BB9E35377C0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48175" y="149502"/>
            <a:ext cx="2376264" cy="1788139"/>
          </a:xfrm>
          <a:prstGeom prst="ellipse">
            <a:avLst/>
          </a:prstGeom>
          <a:ln>
            <a:noFill/>
          </a:ln>
          <a:effectLst>
            <a:softEdge rad="112500"/>
          </a:effectLst>
        </p:spPr>
      </p:pic>
      <p:pic>
        <p:nvPicPr>
          <p:cNvPr id="8" name="Picture 7">
            <a:extLst>
              <a:ext uri="{FF2B5EF4-FFF2-40B4-BE49-F238E27FC236}">
                <a16:creationId xmlns:a16="http://schemas.microsoft.com/office/drawing/2014/main" id="{10556C15-B3CF-4BB7-3601-A949B80D1E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5968" y="867126"/>
            <a:ext cx="1085514" cy="172695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5611E81E-D84E-A13E-E0C1-9F7D0D57ED5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34349" y="3140476"/>
            <a:ext cx="1520586" cy="1954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3812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291797-AD78-DBCC-9793-9728A856EE5E}"/>
              </a:ext>
            </a:extLst>
          </p:cNvPr>
          <p:cNvSpPr txBox="1"/>
          <p:nvPr/>
        </p:nvSpPr>
        <p:spPr>
          <a:xfrm>
            <a:off x="2076450" y="649435"/>
            <a:ext cx="3800475" cy="1494768"/>
          </a:xfrm>
          <a:prstGeom prst="rect">
            <a:avLst/>
          </a:prstGeom>
          <a:noFill/>
        </p:spPr>
        <p:txBody>
          <a:bodyPr wrap="square" rtlCol="0">
            <a:spAutoFit/>
          </a:bodyPr>
          <a:lstStyle/>
          <a:p>
            <a:pPr defTabSz="685800" fontAlgn="t">
              <a:lnSpc>
                <a:spcPct val="90000"/>
              </a:lnSpc>
              <a:spcAft>
                <a:spcPts val="450"/>
              </a:spcAft>
            </a:pPr>
            <a:r>
              <a:rPr lang="en-US" sz="1800" b="1" u="sng" dirty="0">
                <a:latin typeface="CCW Cursive Writing 24" panose="03050602040000000000" pitchFamily="66" charset="0"/>
              </a:rPr>
              <a:t>St Lucy-</a:t>
            </a:r>
          </a:p>
          <a:p>
            <a:pPr defTabSz="685800" fontAlgn="t">
              <a:lnSpc>
                <a:spcPct val="90000"/>
              </a:lnSpc>
              <a:spcAft>
                <a:spcPts val="450"/>
              </a:spcAft>
            </a:pPr>
            <a:r>
              <a:rPr lang="en-US" sz="1800" b="1" dirty="0">
                <a:latin typeface="CCW Cursive Writing 24" panose="03050602040000000000" pitchFamily="66" charset="0"/>
              </a:rPr>
              <a:t>When she was young, she made a vow to God, that she would stay a virgin and only serve him.</a:t>
            </a:r>
          </a:p>
          <a:p>
            <a:endParaRPr lang="en-GB" dirty="0"/>
          </a:p>
        </p:txBody>
      </p:sp>
      <p:pic>
        <p:nvPicPr>
          <p:cNvPr id="3" name="Picture 2">
            <a:extLst>
              <a:ext uri="{FF2B5EF4-FFF2-40B4-BE49-F238E27FC236}">
                <a16:creationId xmlns:a16="http://schemas.microsoft.com/office/drawing/2014/main" id="{CA9B866A-1E76-27BE-7C7B-47759AD746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9552" y="332656"/>
            <a:ext cx="1296144" cy="2128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30B79C51-DED8-A37E-A852-1D81D2EE3813}"/>
              </a:ext>
            </a:extLst>
          </p:cNvPr>
          <p:cNvSpPr txBox="1"/>
          <p:nvPr/>
        </p:nvSpPr>
        <p:spPr>
          <a:xfrm>
            <a:off x="6543675" y="2257424"/>
            <a:ext cx="4019550" cy="911275"/>
          </a:xfrm>
          <a:prstGeom prst="rect">
            <a:avLst/>
          </a:prstGeom>
          <a:noFill/>
        </p:spPr>
        <p:txBody>
          <a:bodyPr wrap="square" rtlCol="0">
            <a:spAutoFit/>
          </a:bodyPr>
          <a:lstStyle/>
          <a:p>
            <a:pPr defTabSz="685800" fontAlgn="t">
              <a:lnSpc>
                <a:spcPct val="90000"/>
              </a:lnSpc>
              <a:spcAft>
                <a:spcPts val="450"/>
              </a:spcAft>
            </a:pPr>
            <a:r>
              <a:rPr lang="en-US" sz="1800" b="1" u="sng" dirty="0">
                <a:latin typeface="CCW Cursive Writing 24" panose="03050602040000000000" pitchFamily="66" charset="0"/>
              </a:rPr>
              <a:t>St Thomas More-</a:t>
            </a:r>
          </a:p>
          <a:p>
            <a:pPr defTabSz="685800" fontAlgn="t">
              <a:lnSpc>
                <a:spcPct val="90000"/>
              </a:lnSpc>
              <a:spcAft>
                <a:spcPts val="450"/>
              </a:spcAft>
            </a:pPr>
            <a:r>
              <a:rPr lang="en-US" sz="1800" b="1" i="1" dirty="0">
                <a:latin typeface="CCW Cursive Writing 24" panose="03050602040000000000" pitchFamily="66" charset="0"/>
              </a:rPr>
              <a:t>“I am the King’s good servant but God’s first.”</a:t>
            </a:r>
            <a:endParaRPr lang="en-US" sz="1800" b="1" dirty="0">
              <a:latin typeface="CCW Cursive Writing 24" panose="03050602040000000000" pitchFamily="66" charset="0"/>
            </a:endParaRPr>
          </a:p>
        </p:txBody>
      </p:sp>
      <p:pic>
        <p:nvPicPr>
          <p:cNvPr id="6" name="Picture 5">
            <a:extLst>
              <a:ext uri="{FF2B5EF4-FFF2-40B4-BE49-F238E27FC236}">
                <a16:creationId xmlns:a16="http://schemas.microsoft.com/office/drawing/2014/main" id="{55597601-4060-9708-EE8F-47E6E44F4C6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02774" y="734960"/>
            <a:ext cx="1412776" cy="14127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D0B79421-C98A-90C6-3E4D-131C32C66A97}"/>
              </a:ext>
            </a:extLst>
          </p:cNvPr>
          <p:cNvSpPr txBox="1"/>
          <p:nvPr/>
        </p:nvSpPr>
        <p:spPr>
          <a:xfrm>
            <a:off x="838200" y="3343275"/>
            <a:ext cx="4838700" cy="1744067"/>
          </a:xfrm>
          <a:prstGeom prst="rect">
            <a:avLst/>
          </a:prstGeom>
          <a:noFill/>
        </p:spPr>
        <p:txBody>
          <a:bodyPr wrap="square" rtlCol="0">
            <a:spAutoFit/>
          </a:bodyPr>
          <a:lstStyle/>
          <a:p>
            <a:pPr defTabSz="685800" fontAlgn="t">
              <a:lnSpc>
                <a:spcPct val="90000"/>
              </a:lnSpc>
              <a:spcAft>
                <a:spcPts val="450"/>
              </a:spcAft>
            </a:pPr>
            <a:r>
              <a:rPr lang="en-US" sz="1800" b="1" i="1" u="sng" dirty="0">
                <a:latin typeface="CCW Cursive Writing 24" panose="03050602040000000000" pitchFamily="66" charset="0"/>
              </a:rPr>
              <a:t>St Teresa of Calcutta-</a:t>
            </a:r>
          </a:p>
          <a:p>
            <a:pPr defTabSz="685800" fontAlgn="t">
              <a:lnSpc>
                <a:spcPct val="90000"/>
              </a:lnSpc>
              <a:spcAft>
                <a:spcPts val="450"/>
              </a:spcAft>
            </a:pPr>
            <a:r>
              <a:rPr lang="en-US" sz="1800" b="1" i="1" dirty="0">
                <a:latin typeface="CCW Cursive Writing 24" panose="03050602040000000000" pitchFamily="66" charset="0"/>
              </a:rPr>
              <a:t>“By blood I am Albanian. By citizenship, Indian. By faith, I am a Catholic nun. As to my calling, I belong to the world. As to my heart, I belong entirely to the heart of Jesus.“</a:t>
            </a:r>
            <a:endParaRPr lang="en-US" sz="1800" b="1" dirty="0">
              <a:latin typeface="CCW Cursive Writing 24" panose="03050602040000000000" pitchFamily="66" charset="0"/>
            </a:endParaRPr>
          </a:p>
          <a:p>
            <a:endParaRPr lang="en-GB" dirty="0"/>
          </a:p>
        </p:txBody>
      </p:sp>
      <p:pic>
        <p:nvPicPr>
          <p:cNvPr id="8" name="Picture 7">
            <a:extLst>
              <a:ext uri="{FF2B5EF4-FFF2-40B4-BE49-F238E27FC236}">
                <a16:creationId xmlns:a16="http://schemas.microsoft.com/office/drawing/2014/main" id="{4FAB5A65-BCBD-326B-AFFF-20E5A46F6F9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769244" y="3343275"/>
            <a:ext cx="4621909" cy="3158480"/>
          </a:xfrm>
          <a:prstGeom prst="ellipse">
            <a:avLst/>
          </a:prstGeom>
          <a:ln>
            <a:noFill/>
          </a:ln>
          <a:effectLst>
            <a:softEdge rad="112500"/>
          </a:effectLst>
        </p:spPr>
      </p:pic>
    </p:spTree>
    <p:extLst>
      <p:ext uri="{BB962C8B-B14F-4D97-AF65-F5344CB8AC3E}">
        <p14:creationId xmlns:p14="http://schemas.microsoft.com/office/powerpoint/2010/main" val="2088904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9B2BFF-EE93-4F97-2B9E-F7E8F002C136}"/>
              </a:ext>
            </a:extLst>
          </p:cNvPr>
          <p:cNvSpPr txBox="1"/>
          <p:nvPr/>
        </p:nvSpPr>
        <p:spPr>
          <a:xfrm>
            <a:off x="890588" y="1404541"/>
            <a:ext cx="6372225" cy="3693319"/>
          </a:xfrm>
          <a:prstGeom prst="rect">
            <a:avLst/>
          </a:prstGeom>
          <a:noFill/>
        </p:spPr>
        <p:txBody>
          <a:bodyPr wrap="square" rtlCol="0">
            <a:spAutoFit/>
          </a:bodyPr>
          <a:lstStyle/>
          <a:p>
            <a:r>
              <a:rPr lang="en-GB" sz="1800" b="1" dirty="0">
                <a:latin typeface="CCW Cursive Writing 24" panose="03050602040000000000" pitchFamily="66" charset="0"/>
                <a:ea typeface="Calibri" panose="020F0502020204030204" pitchFamily="34" charset="0"/>
                <a:cs typeface="Times New Roman" panose="02020603050405020304" pitchFamily="18" charset="0"/>
              </a:rPr>
              <a:t>This aspect of vocation refers to the choices we make about how we want to live our lives. It is about becoming the person that God is calling us to be and how, as a member of the Church, we are going to serve God and serve others. When we come to make choices about our way of life it has to be done so within our relationship with God. </a:t>
            </a:r>
            <a:endParaRPr lang="en-GB" sz="1800" b="1" dirty="0">
              <a:latin typeface="CCW Cursive Writing 24" panose="03050602040000000000" pitchFamily="66" charset="0"/>
            </a:endParaRPr>
          </a:p>
          <a:p>
            <a:r>
              <a:rPr lang="en-GB" sz="1800" b="1" dirty="0">
                <a:latin typeface="CCW Cursive Writing 24" panose="03050602040000000000" pitchFamily="66" charset="0"/>
                <a:ea typeface="Calibri" panose="020F0502020204030204" pitchFamily="34" charset="0"/>
                <a:cs typeface="Times New Roman" panose="02020603050405020304" pitchFamily="18" charset="0"/>
              </a:rPr>
              <a:t>This aspect of vocation refers to the choices we make about how we want to live our lives. It is about becoming the person that God is calling us to be and how, as a member of the Church, we are going to serve God and serve others. When we come to make choices about our way of life it has to be done so within our relationship with God. </a:t>
            </a:r>
            <a:endParaRPr lang="en-GB" sz="1800" b="1" dirty="0">
              <a:latin typeface="CCW Cursive Writing 24" panose="03050602040000000000" pitchFamily="66" charset="0"/>
            </a:endParaRPr>
          </a:p>
          <a:p>
            <a:endParaRPr lang="en-GB" dirty="0"/>
          </a:p>
        </p:txBody>
      </p:sp>
      <p:sp>
        <p:nvSpPr>
          <p:cNvPr id="5" name="TextBox 4">
            <a:extLst>
              <a:ext uri="{FF2B5EF4-FFF2-40B4-BE49-F238E27FC236}">
                <a16:creationId xmlns:a16="http://schemas.microsoft.com/office/drawing/2014/main" id="{429D4508-6489-BD82-42B7-D7506D6380BF}"/>
              </a:ext>
            </a:extLst>
          </p:cNvPr>
          <p:cNvSpPr txBox="1"/>
          <p:nvPr/>
        </p:nvSpPr>
        <p:spPr>
          <a:xfrm>
            <a:off x="2371726" y="286772"/>
            <a:ext cx="6877050" cy="830997"/>
          </a:xfrm>
          <a:prstGeom prst="rect">
            <a:avLst/>
          </a:prstGeom>
          <a:noFill/>
        </p:spPr>
        <p:txBody>
          <a:bodyPr wrap="square" rtlCol="0">
            <a:spAutoFit/>
          </a:bodyPr>
          <a:lstStyle/>
          <a:p>
            <a:r>
              <a:rPr lang="en-GB" sz="4800" b="1" dirty="0"/>
              <a:t>The Call to a Way of Life</a:t>
            </a:r>
          </a:p>
        </p:txBody>
      </p:sp>
      <p:pic>
        <p:nvPicPr>
          <p:cNvPr id="6" name="Picture 5" descr="A picture containing food, device, game&#10;&#10;Description automatically generated">
            <a:extLst>
              <a:ext uri="{FF2B5EF4-FFF2-40B4-BE49-F238E27FC236}">
                <a16:creationId xmlns:a16="http://schemas.microsoft.com/office/drawing/2014/main" id="{CB88CDDB-600A-1825-7FBA-FD9303A6C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770" y="4845914"/>
            <a:ext cx="3143747" cy="19358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682F481C-ACAA-D286-EE04-A17CC4E70E32}"/>
              </a:ext>
            </a:extLst>
          </p:cNvPr>
          <p:cNvPicPr>
            <a:picLocks noChangeAspect="1"/>
          </p:cNvPicPr>
          <p:nvPr/>
        </p:nvPicPr>
        <p:blipFill rotWithShape="1">
          <a:blip r:embed="rId5">
            <a:extLst>
              <a:ext uri="{28A0092B-C50C-407E-A947-70E740481C1C}">
                <a14:useLocalDpi xmlns:a14="http://schemas.microsoft.com/office/drawing/2010/main" val="0"/>
              </a:ext>
            </a:extLst>
          </a:blip>
          <a:srcRect l="32292"/>
          <a:stretch/>
        </p:blipFill>
        <p:spPr>
          <a:xfrm>
            <a:off x="7731560" y="1314449"/>
            <a:ext cx="3034432" cy="2560937"/>
          </a:xfrm>
          <a:prstGeom prst="ellipse">
            <a:avLst/>
          </a:prstGeom>
          <a:ln>
            <a:noFill/>
          </a:ln>
          <a:effectLst>
            <a:softEdge rad="112500"/>
          </a:effectLst>
        </p:spPr>
      </p:pic>
    </p:spTree>
    <p:extLst>
      <p:ext uri="{BB962C8B-B14F-4D97-AF65-F5344CB8AC3E}">
        <p14:creationId xmlns:p14="http://schemas.microsoft.com/office/powerpoint/2010/main" val="4122343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62DEC8-BD1B-F8BE-7FA5-91984BB5388E}"/>
              </a:ext>
            </a:extLst>
          </p:cNvPr>
          <p:cNvSpPr txBox="1"/>
          <p:nvPr/>
        </p:nvSpPr>
        <p:spPr>
          <a:xfrm>
            <a:off x="2609850" y="247650"/>
            <a:ext cx="7372350" cy="1107996"/>
          </a:xfrm>
          <a:prstGeom prst="rect">
            <a:avLst/>
          </a:prstGeom>
          <a:noFill/>
        </p:spPr>
        <p:txBody>
          <a:bodyPr wrap="square" rtlCol="0">
            <a:spAutoFit/>
          </a:bodyPr>
          <a:lstStyle/>
          <a:p>
            <a:r>
              <a:rPr lang="en-GB" sz="4800" b="1" dirty="0"/>
              <a:t>The Call to a Way of Life</a:t>
            </a:r>
          </a:p>
          <a:p>
            <a:endParaRPr lang="en-GB" dirty="0"/>
          </a:p>
        </p:txBody>
      </p:sp>
      <p:sp>
        <p:nvSpPr>
          <p:cNvPr id="3" name="TextBox 2">
            <a:extLst>
              <a:ext uri="{FF2B5EF4-FFF2-40B4-BE49-F238E27FC236}">
                <a16:creationId xmlns:a16="http://schemas.microsoft.com/office/drawing/2014/main" id="{8CE69E41-BE99-C3D0-B38C-109FD17E5208}"/>
              </a:ext>
            </a:extLst>
          </p:cNvPr>
          <p:cNvSpPr txBox="1"/>
          <p:nvPr/>
        </p:nvSpPr>
        <p:spPr>
          <a:xfrm>
            <a:off x="704850" y="1114425"/>
            <a:ext cx="8696325" cy="3925690"/>
          </a:xfrm>
          <a:prstGeom prst="rect">
            <a:avLst/>
          </a:prstGeom>
          <a:noFill/>
        </p:spPr>
        <p:txBody>
          <a:bodyPr wrap="square" rtlCol="0">
            <a:spAutoFit/>
          </a:bodyPr>
          <a:lstStyle/>
          <a:p>
            <a:pPr>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There are four states of life which </a:t>
            </a:r>
          </a:p>
          <a:p>
            <a:pPr>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people are called to: </a:t>
            </a:r>
          </a:p>
          <a:p>
            <a:pPr marL="257175" indent="-257175">
              <a:lnSpc>
                <a:spcPct val="107000"/>
              </a:lnSpc>
              <a:buFont typeface="Arial" panose="020B0604020202020204" pitchFamily="34" charset="0"/>
              <a:buChar char="•"/>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Marriage</a:t>
            </a:r>
          </a:p>
          <a:p>
            <a:pPr marL="257175" indent="-257175">
              <a:lnSpc>
                <a:spcPct val="107000"/>
              </a:lnSpc>
              <a:buFont typeface="Arial" panose="020B0604020202020204" pitchFamily="34" charset="0"/>
              <a:buChar char="•"/>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Single Life</a:t>
            </a:r>
          </a:p>
          <a:p>
            <a:pPr marL="257175" indent="-257175">
              <a:lnSpc>
                <a:spcPct val="107000"/>
              </a:lnSpc>
              <a:buFont typeface="Arial" panose="020B0604020202020204" pitchFamily="34" charset="0"/>
              <a:buChar char="•"/>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Priesthood</a:t>
            </a:r>
          </a:p>
          <a:p>
            <a:pPr marL="257175" indent="-257175">
              <a:lnSpc>
                <a:spcPct val="107000"/>
              </a:lnSpc>
              <a:buFont typeface="Arial" panose="020B0604020202020204" pitchFamily="34" charset="0"/>
              <a:buChar char="•"/>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Religious Life </a:t>
            </a:r>
          </a:p>
          <a:p>
            <a:pPr>
              <a:lnSpc>
                <a:spcPct val="107000"/>
              </a:lnSpc>
              <a:tabLst>
                <a:tab pos="1485424" algn="l"/>
              </a:tabLst>
            </a:pPr>
            <a:endParaRPr lang="en-GB" sz="1800" b="1" dirty="0">
              <a:latin typeface="CCW Cursive Writing 24" panose="03050602040000000000" pitchFamily="66" charset="0"/>
              <a:ea typeface="Calibri" panose="020F0502020204030204" pitchFamily="34" charset="0"/>
              <a:cs typeface="Times New Roman" panose="02020603050405020304" pitchFamily="18" charset="0"/>
            </a:endParaRPr>
          </a:p>
          <a:p>
            <a:pPr algn="just">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Marriage and Holy Orders are recognised as Sacraments of Mission </a:t>
            </a:r>
          </a:p>
          <a:p>
            <a:pPr algn="just">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because people choose, through discernment, </a:t>
            </a:r>
          </a:p>
          <a:p>
            <a:pPr algn="just">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to follow these particular ways of life. </a:t>
            </a:r>
          </a:p>
          <a:p>
            <a:pPr algn="just">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Religious life and the single life, although they are not Sacramental </a:t>
            </a:r>
          </a:p>
          <a:p>
            <a:pPr algn="just">
              <a:lnSpc>
                <a:spcPct val="107000"/>
              </a:lnSpc>
              <a:tabLst>
                <a:tab pos="1485424" algn="l"/>
              </a:tabLst>
            </a:pPr>
            <a:r>
              <a:rPr lang="en-GB" sz="1800" b="1" dirty="0">
                <a:latin typeface="CCW Cursive Writing 24" panose="03050602040000000000" pitchFamily="66" charset="0"/>
                <a:ea typeface="Calibri" panose="020F0502020204030204" pitchFamily="34" charset="0"/>
                <a:cs typeface="Times New Roman" panose="02020603050405020304" pitchFamily="18" charset="0"/>
              </a:rPr>
              <a:t>are an important part of the Church. </a:t>
            </a:r>
            <a:endParaRPr lang="en-GB" sz="1800" b="1" dirty="0">
              <a:latin typeface="CCW Cursive Writing 24" panose="03050602040000000000" pitchFamily="66" charset="0"/>
            </a:endParaRPr>
          </a:p>
          <a:p>
            <a:endParaRPr lang="en-GB" dirty="0"/>
          </a:p>
        </p:txBody>
      </p:sp>
      <p:pic>
        <p:nvPicPr>
          <p:cNvPr id="5" name="Picture 4">
            <a:extLst>
              <a:ext uri="{FF2B5EF4-FFF2-40B4-BE49-F238E27FC236}">
                <a16:creationId xmlns:a16="http://schemas.microsoft.com/office/drawing/2014/main" id="{336F26DB-B10D-434E-F2A3-8A443252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284" y="1603296"/>
            <a:ext cx="2772997" cy="34662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7804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object, table, candle, cake&#10;&#10;Description automatically generated">
            <a:extLst>
              <a:ext uri="{FF2B5EF4-FFF2-40B4-BE49-F238E27FC236}">
                <a16:creationId xmlns:a16="http://schemas.microsoft.com/office/drawing/2014/main" id="{47EB0D54-C664-0478-2FA9-5AFC610C0AC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6062" b="6633"/>
          <a:stretch/>
        </p:blipFill>
        <p:spPr>
          <a:xfrm>
            <a:off x="885841" y="1690688"/>
            <a:ext cx="3676644" cy="275748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1392E9AA-E5A8-DF78-80DE-34C2FC1CD03B}"/>
              </a:ext>
            </a:extLst>
          </p:cNvPr>
          <p:cNvSpPr txBox="1"/>
          <p:nvPr/>
        </p:nvSpPr>
        <p:spPr>
          <a:xfrm>
            <a:off x="5162542" y="1862852"/>
            <a:ext cx="4724400" cy="2585323"/>
          </a:xfrm>
          <a:prstGeom prst="rect">
            <a:avLst/>
          </a:prstGeom>
          <a:noFill/>
        </p:spPr>
        <p:txBody>
          <a:bodyPr wrap="square" rtlCol="0">
            <a:spAutoFit/>
          </a:bodyPr>
          <a:lstStyle/>
          <a:p>
            <a:pPr algn="ctr"/>
            <a:r>
              <a:rPr lang="en-GB" sz="1800" b="1" i="1" dirty="0">
                <a:latin typeface="CCW Cursive Writing 24" panose="03050602040000000000" pitchFamily="66" charset="0"/>
                <a:ea typeface="Calibri" panose="020F0502020204030204" pitchFamily="34" charset="0"/>
                <a:cs typeface="Times New Roman" panose="02020603050405020304" pitchFamily="18" charset="0"/>
              </a:rPr>
              <a:t>God calls people to many different kinds of work, ranging from paid work, to care of family members. Work on its own does not give meaning to life however; it is human beings who make work meaningful. ‘Work constitutes one of the fundamental dimensions of a person’s earthly existence and of their vocation.’</a:t>
            </a:r>
            <a:endParaRPr lang="en-GB" sz="1800" b="1" dirty="0">
              <a:latin typeface="CCW Cursive Writing 24" panose="03050602040000000000" pitchFamily="66" charset="0"/>
              <a:ea typeface="Calibri" panose="020F0502020204030204" pitchFamily="34" charset="0"/>
              <a:cs typeface="Times New Roman" panose="02020603050405020304" pitchFamily="18" charset="0"/>
            </a:endParaRPr>
          </a:p>
          <a:p>
            <a:pPr algn="ctr"/>
            <a:endParaRPr lang="en-GB" dirty="0"/>
          </a:p>
        </p:txBody>
      </p:sp>
      <p:sp>
        <p:nvSpPr>
          <p:cNvPr id="5" name="TextBox 4">
            <a:extLst>
              <a:ext uri="{FF2B5EF4-FFF2-40B4-BE49-F238E27FC236}">
                <a16:creationId xmlns:a16="http://schemas.microsoft.com/office/drawing/2014/main" id="{4E099463-2B51-E4EE-B14E-1A6885058F88}"/>
              </a:ext>
            </a:extLst>
          </p:cNvPr>
          <p:cNvSpPr txBox="1"/>
          <p:nvPr/>
        </p:nvSpPr>
        <p:spPr>
          <a:xfrm>
            <a:off x="3352800" y="304800"/>
            <a:ext cx="4705350" cy="830997"/>
          </a:xfrm>
          <a:prstGeom prst="rect">
            <a:avLst/>
          </a:prstGeom>
          <a:noFill/>
        </p:spPr>
        <p:txBody>
          <a:bodyPr wrap="square" rtlCol="0">
            <a:spAutoFit/>
          </a:bodyPr>
          <a:lstStyle/>
          <a:p>
            <a:r>
              <a:rPr lang="en-GB" sz="4800" b="1" dirty="0"/>
              <a:t>The Call to Work</a:t>
            </a:r>
          </a:p>
        </p:txBody>
      </p:sp>
    </p:spTree>
    <p:extLst>
      <p:ext uri="{BB962C8B-B14F-4D97-AF65-F5344CB8AC3E}">
        <p14:creationId xmlns:p14="http://schemas.microsoft.com/office/powerpoint/2010/main" val="112064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AD7902-EB97-775B-A28B-51B5C788CD25}"/>
              </a:ext>
            </a:extLst>
          </p:cNvPr>
          <p:cNvSpPr txBox="1"/>
          <p:nvPr/>
        </p:nvSpPr>
        <p:spPr>
          <a:xfrm>
            <a:off x="2409825" y="647700"/>
            <a:ext cx="7010400" cy="1354217"/>
          </a:xfrm>
          <a:prstGeom prst="rect">
            <a:avLst/>
          </a:prstGeom>
          <a:noFill/>
        </p:spPr>
        <p:txBody>
          <a:bodyPr wrap="square" rtlCol="0">
            <a:spAutoFit/>
          </a:bodyPr>
          <a:lstStyle/>
          <a:p>
            <a:pPr algn="ctr"/>
            <a:r>
              <a:rPr lang="en-US" sz="3200" b="1" dirty="0">
                <a:ln/>
                <a:effectLst>
                  <a:outerShdw blurRad="38100" dist="19050" dir="2700000" algn="tl" rotWithShape="0">
                    <a:schemeClr val="dk1">
                      <a:lumMod val="50000"/>
                      <a:alpha val="40000"/>
                    </a:schemeClr>
                  </a:outerShdw>
                </a:effectLst>
              </a:rPr>
              <a:t>I chose to follow God’s call </a:t>
            </a:r>
          </a:p>
          <a:p>
            <a:pPr algn="ctr"/>
            <a:r>
              <a:rPr lang="en-US" sz="3200" b="1" dirty="0">
                <a:ln/>
                <a:effectLst>
                  <a:outerShdw blurRad="38100" dist="19050" dir="2700000" algn="tl" rotWithShape="0">
                    <a:schemeClr val="dk1">
                      <a:lumMod val="50000"/>
                      <a:alpha val="40000"/>
                    </a:schemeClr>
                  </a:outerShdw>
                </a:effectLst>
              </a:rPr>
              <a:t>to be a Sister of St. Paul.</a:t>
            </a:r>
          </a:p>
          <a:p>
            <a:endParaRPr lang="en-GB" dirty="0"/>
          </a:p>
        </p:txBody>
      </p:sp>
      <p:pic>
        <p:nvPicPr>
          <p:cNvPr id="3" name="Picture 2">
            <a:extLst>
              <a:ext uri="{FF2B5EF4-FFF2-40B4-BE49-F238E27FC236}">
                <a16:creationId xmlns:a16="http://schemas.microsoft.com/office/drawing/2014/main" id="{14B23415-B2C5-64F3-A588-1B5B5C4A1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27" y="2133599"/>
            <a:ext cx="2485548" cy="2524673"/>
          </a:xfrm>
          <a:prstGeom prst="ellipse">
            <a:avLst/>
          </a:prstGeom>
          <a:ln>
            <a:noFill/>
          </a:ln>
          <a:effectLst>
            <a:softEdge rad="112500"/>
          </a:effectLst>
        </p:spPr>
      </p:pic>
      <p:pic>
        <p:nvPicPr>
          <p:cNvPr id="5" name="Picture 4">
            <a:extLst>
              <a:ext uri="{FF2B5EF4-FFF2-40B4-BE49-F238E27FC236}">
                <a16:creationId xmlns:a16="http://schemas.microsoft.com/office/drawing/2014/main" id="{439C7309-3F23-0EBD-8E4D-4BB65FAC3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157" y="2737267"/>
            <a:ext cx="3547080" cy="26603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5EFF8C57-3F09-848F-6FD1-6CA1B2C397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4919" y="2389914"/>
            <a:ext cx="2982080" cy="2236560"/>
          </a:xfrm>
          <a:prstGeom prst="ellipse">
            <a:avLst/>
          </a:prstGeom>
          <a:ln>
            <a:noFill/>
          </a:ln>
          <a:effectLst>
            <a:softEdge rad="112500"/>
          </a:effectLst>
        </p:spPr>
      </p:pic>
    </p:spTree>
    <p:extLst>
      <p:ext uri="{BB962C8B-B14F-4D97-AF65-F5344CB8AC3E}">
        <p14:creationId xmlns:p14="http://schemas.microsoft.com/office/powerpoint/2010/main" val="2559734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2BE993-C5C3-EB51-208A-E187EC3187E5}"/>
              </a:ext>
            </a:extLst>
          </p:cNvPr>
          <p:cNvSpPr txBox="1"/>
          <p:nvPr/>
        </p:nvSpPr>
        <p:spPr>
          <a:xfrm>
            <a:off x="762000" y="552450"/>
            <a:ext cx="3076575" cy="1661993"/>
          </a:xfrm>
          <a:prstGeom prst="rect">
            <a:avLst/>
          </a:prstGeom>
          <a:noFill/>
        </p:spPr>
        <p:txBody>
          <a:bodyPr wrap="square" rtlCol="0">
            <a:spAutoFit/>
          </a:bodyPr>
          <a:lstStyle/>
          <a:p>
            <a:pPr algn="ctr"/>
            <a:r>
              <a:rPr lang="en-US" sz="2800" b="1" dirty="0">
                <a:ln/>
                <a:effectLst>
                  <a:outerShdw blurRad="38100" dist="19050" dir="2700000" algn="tl" rotWithShape="0">
                    <a:schemeClr val="dk1">
                      <a:lumMod val="50000"/>
                      <a:alpha val="40000"/>
                    </a:schemeClr>
                  </a:outerShdw>
                </a:effectLst>
              </a:rPr>
              <a:t>As a Sister I</a:t>
            </a:r>
          </a:p>
          <a:p>
            <a:pPr algn="ctr"/>
            <a:r>
              <a:rPr lang="en-US" sz="2800" b="1" dirty="0">
                <a:ln/>
                <a:effectLst>
                  <a:outerShdw blurRad="38100" dist="19050" dir="2700000" algn="tl" rotWithShape="0">
                    <a:schemeClr val="dk1">
                      <a:lumMod val="50000"/>
                      <a:alpha val="40000"/>
                    </a:schemeClr>
                  </a:outerShdw>
                </a:effectLst>
              </a:rPr>
              <a:t> trained to be </a:t>
            </a:r>
          </a:p>
          <a:p>
            <a:pPr algn="ctr"/>
            <a:r>
              <a:rPr lang="en-US" sz="2800" b="1" dirty="0">
                <a:ln/>
                <a:effectLst>
                  <a:outerShdw blurRad="38100" dist="19050" dir="2700000" algn="tl" rotWithShape="0">
                    <a:schemeClr val="dk1">
                      <a:lumMod val="50000"/>
                      <a:alpha val="40000"/>
                    </a:schemeClr>
                  </a:outerShdw>
                </a:effectLst>
              </a:rPr>
              <a:t>a teacher</a:t>
            </a:r>
          </a:p>
          <a:p>
            <a:endParaRPr lang="en-GB" dirty="0"/>
          </a:p>
        </p:txBody>
      </p:sp>
      <p:pic>
        <p:nvPicPr>
          <p:cNvPr id="3" name="Picture 2">
            <a:extLst>
              <a:ext uri="{FF2B5EF4-FFF2-40B4-BE49-F238E27FC236}">
                <a16:creationId xmlns:a16="http://schemas.microsoft.com/office/drawing/2014/main" id="{1419FD0C-D2FD-F53A-9845-60867B1BE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9287" y="630610"/>
            <a:ext cx="3146323" cy="23597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DE7E77E2-94B7-DACD-1FAC-F7E7088EE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578" y="4007570"/>
            <a:ext cx="3536943" cy="26643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51E1158D-B4B8-A2E5-EA2A-FF1CEE16C8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5458" y="1924781"/>
            <a:ext cx="3153499" cy="3930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9216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4B1FE4-9B01-8C54-39FD-62A1402B9491}"/>
              </a:ext>
            </a:extLst>
          </p:cNvPr>
          <p:cNvSpPr txBox="1"/>
          <p:nvPr/>
        </p:nvSpPr>
        <p:spPr>
          <a:xfrm>
            <a:off x="1616149" y="850605"/>
            <a:ext cx="9484242" cy="1015663"/>
          </a:xfrm>
          <a:prstGeom prst="rect">
            <a:avLst/>
          </a:prstGeom>
          <a:noFill/>
        </p:spPr>
        <p:txBody>
          <a:bodyPr wrap="square" rtlCol="0">
            <a:spAutoFit/>
          </a:bodyPr>
          <a:lstStyle/>
          <a:p>
            <a:r>
              <a:rPr lang="en-GB" sz="6000" b="1" dirty="0"/>
              <a:t>Sisters of St. Paul the Apostle</a:t>
            </a:r>
          </a:p>
        </p:txBody>
      </p:sp>
      <p:pic>
        <p:nvPicPr>
          <p:cNvPr id="6" name="Picture 5">
            <a:extLst>
              <a:ext uri="{FF2B5EF4-FFF2-40B4-BE49-F238E27FC236}">
                <a16:creationId xmlns:a16="http://schemas.microsoft.com/office/drawing/2014/main" id="{6DE1E95C-C03F-B00C-3878-66CDB2502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911" y="2331827"/>
            <a:ext cx="2998236" cy="38296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9180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F803DCF-8159-752A-3F99-03B008FD7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855" y="1868128"/>
            <a:ext cx="3944833" cy="2612006"/>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627BBD55-9C05-2060-C8E9-49C76B590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7990" y="934219"/>
            <a:ext cx="2816942" cy="3755923"/>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33F90F58-A588-8424-D1D0-19CA6A9CE51F}"/>
              </a:ext>
            </a:extLst>
          </p:cNvPr>
          <p:cNvSpPr txBox="1"/>
          <p:nvPr/>
        </p:nvSpPr>
        <p:spPr>
          <a:xfrm>
            <a:off x="1543050" y="600074"/>
            <a:ext cx="4552950" cy="523220"/>
          </a:xfrm>
          <a:prstGeom prst="rect">
            <a:avLst/>
          </a:prstGeom>
          <a:noFill/>
        </p:spPr>
        <p:txBody>
          <a:bodyPr wrap="square" rtlCol="0">
            <a:spAutoFit/>
          </a:bodyPr>
          <a:lstStyle/>
          <a:p>
            <a:r>
              <a:rPr lang="en-GB" sz="2800" b="1" dirty="0"/>
              <a:t>Teaching in South Africa</a:t>
            </a:r>
          </a:p>
        </p:txBody>
      </p:sp>
    </p:spTree>
    <p:extLst>
      <p:ext uri="{BB962C8B-B14F-4D97-AF65-F5344CB8AC3E}">
        <p14:creationId xmlns:p14="http://schemas.microsoft.com/office/powerpoint/2010/main" val="1127066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BE56BC-7C53-C31C-8CB9-6C20C1663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103" y="685801"/>
            <a:ext cx="3048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8EB87579-831F-1D5C-A2DB-378124EBAD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2814" y="429537"/>
            <a:ext cx="3793083" cy="2844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C29CDCFF-EE5A-1D1A-703D-8D7403A75E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052" y="4260363"/>
            <a:ext cx="3048000" cy="2286000"/>
          </a:xfrm>
          <a:prstGeom prst="ellipse">
            <a:avLst/>
          </a:prstGeom>
          <a:ln>
            <a:noFill/>
          </a:ln>
          <a:effectLst>
            <a:softEdge rad="112500"/>
          </a:effectLst>
        </p:spPr>
      </p:pic>
      <p:pic>
        <p:nvPicPr>
          <p:cNvPr id="6" name="Picture 5">
            <a:extLst>
              <a:ext uri="{FF2B5EF4-FFF2-40B4-BE49-F238E27FC236}">
                <a16:creationId xmlns:a16="http://schemas.microsoft.com/office/drawing/2014/main" id="{048CA215-EF60-5C61-08A1-6D9FAEE0BD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998" y="3968848"/>
            <a:ext cx="2937801" cy="2203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D7E51470-614A-DF3F-B9E9-0248382799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8000" y="3951963"/>
            <a:ext cx="3302000" cy="2476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522BA238-F423-4D09-38CA-9948081B901A}"/>
              </a:ext>
            </a:extLst>
          </p:cNvPr>
          <p:cNvSpPr txBox="1"/>
          <p:nvPr/>
        </p:nvSpPr>
        <p:spPr>
          <a:xfrm>
            <a:off x="4317999" y="904875"/>
            <a:ext cx="2701925" cy="1200329"/>
          </a:xfrm>
          <a:prstGeom prst="rect">
            <a:avLst/>
          </a:prstGeom>
          <a:noFill/>
        </p:spPr>
        <p:txBody>
          <a:bodyPr wrap="square" rtlCol="0">
            <a:spAutoFit/>
          </a:bodyPr>
          <a:lstStyle/>
          <a:p>
            <a:pPr algn="ctr"/>
            <a:r>
              <a:rPr lang="en-GB" sz="3600" b="1" dirty="0"/>
              <a:t>Life in </a:t>
            </a:r>
          </a:p>
          <a:p>
            <a:pPr algn="ctr"/>
            <a:r>
              <a:rPr lang="en-GB" sz="3600" b="1" dirty="0"/>
              <a:t>South Africa</a:t>
            </a:r>
          </a:p>
        </p:txBody>
      </p:sp>
    </p:spTree>
    <p:extLst>
      <p:ext uri="{BB962C8B-B14F-4D97-AF65-F5344CB8AC3E}">
        <p14:creationId xmlns:p14="http://schemas.microsoft.com/office/powerpoint/2010/main" val="2257250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C94D7D-9160-8BBE-4638-2B615B090A21}"/>
              </a:ext>
            </a:extLst>
          </p:cNvPr>
          <p:cNvSpPr txBox="1"/>
          <p:nvPr/>
        </p:nvSpPr>
        <p:spPr>
          <a:xfrm>
            <a:off x="457200" y="704850"/>
            <a:ext cx="4152900" cy="2092881"/>
          </a:xfrm>
          <a:prstGeom prst="rect">
            <a:avLst/>
          </a:prstGeom>
          <a:noFill/>
        </p:spPr>
        <p:txBody>
          <a:bodyPr wrap="square" rtlCol="0">
            <a:spAutoFit/>
          </a:bodyPr>
          <a:lstStyle/>
          <a:p>
            <a:pPr algn="ctr"/>
            <a:r>
              <a:rPr lang="en-US" sz="2800" b="1" dirty="0">
                <a:ln/>
                <a:effectLst>
                  <a:outerShdw blurRad="38100" dist="19050" dir="2700000" algn="tl" rotWithShape="0">
                    <a:schemeClr val="dk1">
                      <a:lumMod val="50000"/>
                      <a:alpha val="40000"/>
                    </a:schemeClr>
                  </a:outerShdw>
                </a:effectLst>
              </a:rPr>
              <a:t>I</a:t>
            </a:r>
            <a:r>
              <a:rPr lang="en-US" sz="2800" b="1" cap="none" spc="0" dirty="0">
                <a:ln/>
                <a:effectLst>
                  <a:outerShdw blurRad="38100" dist="19050" dir="2700000" algn="tl" rotWithShape="0">
                    <a:schemeClr val="dk1">
                      <a:lumMod val="50000"/>
                      <a:alpha val="40000"/>
                    </a:schemeClr>
                  </a:outerShdw>
                </a:effectLst>
              </a:rPr>
              <a:t>’ve had the privilege </a:t>
            </a:r>
          </a:p>
          <a:p>
            <a:pPr algn="ctr"/>
            <a:r>
              <a:rPr lang="en-US" sz="2800" b="1" cap="none" spc="0" dirty="0">
                <a:ln/>
                <a:effectLst>
                  <a:outerShdw blurRad="38100" dist="19050" dir="2700000" algn="tl" rotWithShape="0">
                    <a:schemeClr val="dk1">
                      <a:lumMod val="50000"/>
                      <a:alpha val="40000"/>
                    </a:schemeClr>
                  </a:outerShdw>
                </a:effectLst>
              </a:rPr>
              <a:t>to work as a Chaplain</a:t>
            </a:r>
          </a:p>
          <a:p>
            <a:pPr algn="ctr"/>
            <a:r>
              <a:rPr lang="en-US" sz="2800" b="1" cap="none" spc="0" dirty="0">
                <a:ln/>
                <a:effectLst>
                  <a:outerShdw blurRad="38100" dist="19050" dir="2700000" algn="tl" rotWithShape="0">
                    <a:schemeClr val="dk1">
                      <a:lumMod val="50000"/>
                      <a:alpha val="40000"/>
                    </a:schemeClr>
                  </a:outerShdw>
                </a:effectLst>
              </a:rPr>
              <a:t> in a Women’s Prison </a:t>
            </a:r>
          </a:p>
          <a:p>
            <a:pPr algn="ctr"/>
            <a:r>
              <a:rPr lang="en-US" sz="2800" b="1" cap="none" spc="0" dirty="0">
                <a:ln/>
                <a:effectLst>
                  <a:outerShdw blurRad="38100" dist="19050" dir="2700000" algn="tl" rotWithShape="0">
                    <a:schemeClr val="dk1">
                      <a:lumMod val="50000"/>
                      <a:alpha val="40000"/>
                    </a:schemeClr>
                  </a:outerShdw>
                </a:effectLst>
              </a:rPr>
              <a:t>for the last 14years.</a:t>
            </a:r>
          </a:p>
          <a:p>
            <a:endParaRPr lang="en-GB" dirty="0"/>
          </a:p>
        </p:txBody>
      </p:sp>
      <p:pic>
        <p:nvPicPr>
          <p:cNvPr id="3" name="Picture 2">
            <a:extLst>
              <a:ext uri="{FF2B5EF4-FFF2-40B4-BE49-F238E27FC236}">
                <a16:creationId xmlns:a16="http://schemas.microsoft.com/office/drawing/2014/main" id="{814BEA04-0F80-A9FA-53E1-0A4A88EF35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170" y="3600400"/>
            <a:ext cx="2443200" cy="32576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4FCA98E3-BD33-C585-DD83-51161F47B0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453" t="23891" r="3113" b="905"/>
          <a:stretch/>
        </p:blipFill>
        <p:spPr>
          <a:xfrm>
            <a:off x="1038225" y="2694477"/>
            <a:ext cx="2538515" cy="30146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2524FCC7-D158-A60E-0363-3584CB880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2770" y="640575"/>
            <a:ext cx="3088178" cy="23192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0062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4649AF-E189-47BA-6CA3-8C4F3630370F}"/>
              </a:ext>
            </a:extLst>
          </p:cNvPr>
          <p:cNvSpPr txBox="1"/>
          <p:nvPr/>
        </p:nvSpPr>
        <p:spPr>
          <a:xfrm>
            <a:off x="6096000" y="1162050"/>
            <a:ext cx="4048125" cy="4062651"/>
          </a:xfrm>
          <a:prstGeom prst="rect">
            <a:avLst/>
          </a:prstGeom>
          <a:noFill/>
        </p:spPr>
        <p:txBody>
          <a:bodyPr wrap="square" rtlCol="0">
            <a:spAutoFit/>
          </a:bodyPr>
          <a:lstStyle/>
          <a:p>
            <a:pPr algn="ctr"/>
            <a:r>
              <a:rPr lang="en-US" sz="2400" b="1" dirty="0">
                <a:ln/>
                <a:effectLst>
                  <a:outerShdw blurRad="38100" dist="19050" dir="2700000" algn="tl" rotWithShape="0">
                    <a:schemeClr val="dk1">
                      <a:lumMod val="50000"/>
                      <a:alpha val="40000"/>
                    </a:schemeClr>
                  </a:outerShdw>
                </a:effectLst>
              </a:rPr>
              <a:t>Mother Genevieve </a:t>
            </a:r>
          </a:p>
          <a:p>
            <a:pPr algn="ctr"/>
            <a:r>
              <a:rPr lang="en-US" sz="2400" b="1" dirty="0">
                <a:ln/>
                <a:effectLst>
                  <a:outerShdw blurRad="38100" dist="19050" dir="2700000" algn="tl" rotWithShape="0">
                    <a:schemeClr val="dk1">
                      <a:lumMod val="50000"/>
                      <a:alpha val="40000"/>
                    </a:schemeClr>
                  </a:outerShdw>
                </a:effectLst>
              </a:rPr>
              <a:t>died in 1903 </a:t>
            </a:r>
          </a:p>
          <a:p>
            <a:pPr algn="ctr"/>
            <a:r>
              <a:rPr lang="en-US" sz="2400" b="1" dirty="0">
                <a:ln/>
                <a:effectLst>
                  <a:outerShdw blurRad="38100" dist="19050" dir="2700000" algn="tl" rotWithShape="0">
                    <a:schemeClr val="dk1">
                      <a:lumMod val="50000"/>
                      <a:alpha val="40000"/>
                    </a:schemeClr>
                  </a:outerShdw>
                </a:effectLst>
              </a:rPr>
              <a:t>at the age of 91. </a:t>
            </a:r>
          </a:p>
          <a:p>
            <a:pPr algn="ctr"/>
            <a:endParaRPr lang="en-US" sz="2400" b="1" dirty="0">
              <a:ln/>
              <a:effectLst>
                <a:outerShdw blurRad="38100" dist="19050" dir="2700000" algn="tl" rotWithShape="0">
                  <a:schemeClr val="dk1">
                    <a:lumMod val="50000"/>
                    <a:alpha val="40000"/>
                  </a:schemeClr>
                </a:outerShdw>
              </a:effectLst>
            </a:endParaRPr>
          </a:p>
          <a:p>
            <a:pPr algn="ctr"/>
            <a:r>
              <a:rPr lang="en-US" sz="2400" b="1" dirty="0">
                <a:ln/>
                <a:effectLst>
                  <a:outerShdw blurRad="38100" dist="19050" dir="2700000" algn="tl" rotWithShape="0">
                    <a:schemeClr val="dk1">
                      <a:lumMod val="50000"/>
                      <a:alpha val="40000"/>
                    </a:schemeClr>
                  </a:outerShdw>
                </a:effectLst>
              </a:rPr>
              <a:t> The work she began </a:t>
            </a:r>
          </a:p>
          <a:p>
            <a:pPr algn="ctr"/>
            <a:r>
              <a:rPr lang="en-US" sz="2400" b="1" dirty="0">
                <a:ln/>
                <a:effectLst>
                  <a:outerShdw blurRad="38100" dist="19050" dir="2700000" algn="tl" rotWithShape="0">
                    <a:schemeClr val="dk1">
                      <a:lumMod val="50000"/>
                      <a:alpha val="40000"/>
                    </a:schemeClr>
                  </a:outerShdw>
                </a:effectLst>
              </a:rPr>
              <a:t>still continues.</a:t>
            </a:r>
          </a:p>
          <a:p>
            <a:pPr algn="ctr"/>
            <a:endParaRPr lang="en-US" sz="2400" b="1" dirty="0">
              <a:ln/>
              <a:effectLst>
                <a:outerShdw blurRad="38100" dist="19050" dir="2700000" algn="tl" rotWithShape="0">
                  <a:schemeClr val="dk1">
                    <a:lumMod val="50000"/>
                    <a:alpha val="40000"/>
                  </a:schemeClr>
                </a:outerShdw>
              </a:effectLst>
            </a:endParaRPr>
          </a:p>
          <a:p>
            <a:pPr algn="ctr"/>
            <a:r>
              <a:rPr lang="en-US" sz="2400" b="1" dirty="0">
                <a:ln/>
                <a:effectLst>
                  <a:outerShdw blurRad="38100" dist="19050" dir="2700000" algn="tl" rotWithShape="0">
                    <a:schemeClr val="dk1">
                      <a:lumMod val="50000"/>
                      <a:alpha val="40000"/>
                    </a:schemeClr>
                  </a:outerShdw>
                </a:effectLst>
              </a:rPr>
              <a:t>We need more generous women </a:t>
            </a:r>
          </a:p>
          <a:p>
            <a:pPr algn="ctr"/>
            <a:r>
              <a:rPr lang="en-US" sz="2400" b="1" dirty="0">
                <a:ln/>
                <a:effectLst>
                  <a:outerShdw blurRad="38100" dist="19050" dir="2700000" algn="tl" rotWithShape="0">
                    <a:schemeClr val="dk1">
                      <a:lumMod val="50000"/>
                      <a:alpha val="40000"/>
                    </a:schemeClr>
                  </a:outerShdw>
                </a:effectLst>
              </a:rPr>
              <a:t>to join us in our work.</a:t>
            </a:r>
          </a:p>
          <a:p>
            <a:endParaRPr lang="en-GB" dirty="0"/>
          </a:p>
        </p:txBody>
      </p:sp>
      <p:pic>
        <p:nvPicPr>
          <p:cNvPr id="3" name="Picture 2">
            <a:extLst>
              <a:ext uri="{FF2B5EF4-FFF2-40B4-BE49-F238E27FC236}">
                <a16:creationId xmlns:a16="http://schemas.microsoft.com/office/drawing/2014/main" id="{B1B62236-DF54-0E2B-45B4-9B53FB467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004" y="1020778"/>
            <a:ext cx="3291230" cy="4203923"/>
          </a:xfrm>
          <a:prstGeom prst="ellipse">
            <a:avLst/>
          </a:prstGeom>
          <a:ln>
            <a:noFill/>
          </a:ln>
          <a:effectLst>
            <a:softEdge rad="112500"/>
          </a:effectLst>
        </p:spPr>
      </p:pic>
    </p:spTree>
    <p:extLst>
      <p:ext uri="{BB962C8B-B14F-4D97-AF65-F5344CB8AC3E}">
        <p14:creationId xmlns:p14="http://schemas.microsoft.com/office/powerpoint/2010/main" val="163415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063181-3219-138A-F324-4BF00432D46D}"/>
              </a:ext>
            </a:extLst>
          </p:cNvPr>
          <p:cNvSpPr txBox="1"/>
          <p:nvPr/>
        </p:nvSpPr>
        <p:spPr>
          <a:xfrm>
            <a:off x="1857375" y="1152525"/>
            <a:ext cx="8782050" cy="4401205"/>
          </a:xfrm>
          <a:prstGeom prst="rect">
            <a:avLst/>
          </a:prstGeom>
          <a:noFill/>
        </p:spPr>
        <p:txBody>
          <a:bodyPr wrap="square" rtlCol="0">
            <a:spAutoFit/>
          </a:bodyPr>
          <a:lstStyle/>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Father, you created me and put me on earth for a purpose.</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Jesus, you died for me and called me to complete your work.</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Holy Spirit, you help me to carry out the work </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for which I have been created and called.</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In your presence and name, Father, Son and Holy Spirit</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I offer this day to you.</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May all my thoughts, actions and words have their origin in you </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pPr algn="ctr">
              <a:spcBef>
                <a:spcPts val="810"/>
              </a:spcBef>
              <a:spcAft>
                <a:spcPts val="810"/>
              </a:spcAft>
            </a:pP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and be directed to your glory.</a:t>
            </a:r>
            <a:r>
              <a:rPr lang="en-GB" b="1" dirty="0">
                <a:latin typeface="CCW Cursive Writing 24" panose="03050602040000000000" pitchFamily="66" charset="0"/>
                <a:ea typeface="Times New Roman" panose="02020603050405020304" pitchFamily="18" charset="0"/>
                <a:cs typeface="Times New Roman" panose="02020603050405020304" pitchFamily="18" charset="0"/>
              </a:rPr>
              <a:t> </a:t>
            </a:r>
            <a:r>
              <a:rPr lang="en-GB" b="1" dirty="0">
                <a:solidFill>
                  <a:srgbClr val="000000"/>
                </a:solidFill>
                <a:latin typeface="CCW Cursive Writing 24" panose="03050602040000000000" pitchFamily="66" charset="0"/>
                <a:ea typeface="Times New Roman" panose="02020603050405020304" pitchFamily="18" charset="0"/>
                <a:cs typeface="Times New Roman" panose="02020603050405020304" pitchFamily="18" charset="0"/>
              </a:rPr>
              <a:t>Amen.</a:t>
            </a:r>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endParaRPr lang="en-GB" b="1" dirty="0">
              <a:latin typeface="CCW Cursive Writing 24" panose="03050602040000000000" pitchFamily="66" charset="0"/>
              <a:ea typeface="Calibri" panose="020F0502020204030204" pitchFamily="34"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74494E7D-2DB5-50F5-E331-29B88512EBD5}"/>
              </a:ext>
            </a:extLst>
          </p:cNvPr>
          <p:cNvSpPr txBox="1"/>
          <p:nvPr/>
        </p:nvSpPr>
        <p:spPr>
          <a:xfrm>
            <a:off x="4400550" y="160764"/>
            <a:ext cx="4257675" cy="830997"/>
          </a:xfrm>
          <a:prstGeom prst="rect">
            <a:avLst/>
          </a:prstGeom>
          <a:noFill/>
        </p:spPr>
        <p:txBody>
          <a:bodyPr wrap="square" rtlCol="0">
            <a:spAutoFit/>
          </a:bodyPr>
          <a:lstStyle/>
          <a:p>
            <a:r>
              <a:rPr lang="en-GB" sz="4800" b="1" dirty="0"/>
              <a:t>Vocation Prayer</a:t>
            </a:r>
          </a:p>
        </p:txBody>
      </p:sp>
    </p:spTree>
    <p:extLst>
      <p:ext uri="{BB962C8B-B14F-4D97-AF65-F5344CB8AC3E}">
        <p14:creationId xmlns:p14="http://schemas.microsoft.com/office/powerpoint/2010/main" val="140464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3AEA59A-6665-E620-09DD-1A5FC9A23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19" y="646677"/>
            <a:ext cx="2570437" cy="4475584"/>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0326BC0F-CB24-43CB-946B-43DF2203ED0F}"/>
              </a:ext>
            </a:extLst>
          </p:cNvPr>
          <p:cNvSpPr txBox="1"/>
          <p:nvPr/>
        </p:nvSpPr>
        <p:spPr>
          <a:xfrm>
            <a:off x="4849401" y="1686523"/>
            <a:ext cx="5618321" cy="1938992"/>
          </a:xfrm>
          <a:prstGeom prst="rect">
            <a:avLst/>
          </a:prstGeom>
          <a:noFill/>
        </p:spPr>
        <p:txBody>
          <a:bodyPr wrap="square" rtlCol="0">
            <a:spAutoFit/>
          </a:bodyPr>
          <a:lstStyle/>
          <a:p>
            <a:r>
              <a:rPr lang="en-GB" sz="4000" b="1" dirty="0"/>
              <a:t>My name is Patricia</a:t>
            </a:r>
          </a:p>
          <a:p>
            <a:endParaRPr lang="en-GB" sz="4000" b="1" dirty="0"/>
          </a:p>
          <a:p>
            <a:r>
              <a:rPr lang="en-GB" sz="4000" b="1" dirty="0"/>
              <a:t>I am a Sister of St. Paul</a:t>
            </a:r>
          </a:p>
        </p:txBody>
      </p:sp>
    </p:spTree>
    <p:extLst>
      <p:ext uri="{BB962C8B-B14F-4D97-AF65-F5344CB8AC3E}">
        <p14:creationId xmlns:p14="http://schemas.microsoft.com/office/powerpoint/2010/main" val="422935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EEA8A-0A22-459B-6422-0DF1E7CA9C2C}"/>
              </a:ext>
            </a:extLst>
          </p:cNvPr>
          <p:cNvSpPr txBox="1"/>
          <p:nvPr/>
        </p:nvSpPr>
        <p:spPr>
          <a:xfrm>
            <a:off x="4119937" y="503434"/>
            <a:ext cx="5414481" cy="1015663"/>
          </a:xfrm>
          <a:prstGeom prst="rect">
            <a:avLst/>
          </a:prstGeom>
          <a:noFill/>
        </p:spPr>
        <p:txBody>
          <a:bodyPr wrap="square" rtlCol="0">
            <a:spAutoFit/>
          </a:bodyPr>
          <a:lstStyle/>
          <a:p>
            <a:r>
              <a:rPr lang="en-GB" sz="6000" b="1" dirty="0"/>
              <a:t>My Family</a:t>
            </a:r>
          </a:p>
        </p:txBody>
      </p:sp>
      <p:sp>
        <p:nvSpPr>
          <p:cNvPr id="3" name="TextBox 2">
            <a:extLst>
              <a:ext uri="{FF2B5EF4-FFF2-40B4-BE49-F238E27FC236}">
                <a16:creationId xmlns:a16="http://schemas.microsoft.com/office/drawing/2014/main" id="{4C0D5256-4513-AEC2-995C-E4C926190729}"/>
              </a:ext>
            </a:extLst>
          </p:cNvPr>
          <p:cNvSpPr txBox="1"/>
          <p:nvPr/>
        </p:nvSpPr>
        <p:spPr>
          <a:xfrm>
            <a:off x="2311685" y="1695237"/>
            <a:ext cx="9030984" cy="707886"/>
          </a:xfrm>
          <a:prstGeom prst="rect">
            <a:avLst/>
          </a:prstGeom>
          <a:noFill/>
        </p:spPr>
        <p:txBody>
          <a:bodyPr wrap="square" rtlCol="0">
            <a:spAutoFit/>
          </a:bodyPr>
          <a:lstStyle/>
          <a:p>
            <a:r>
              <a:rPr lang="en-GB" sz="4000" b="1" dirty="0"/>
              <a:t>I have four sisters and one brother</a:t>
            </a:r>
          </a:p>
        </p:txBody>
      </p:sp>
      <p:pic>
        <p:nvPicPr>
          <p:cNvPr id="5" name="Picture 4">
            <a:extLst>
              <a:ext uri="{FF2B5EF4-FFF2-40B4-BE49-F238E27FC236}">
                <a16:creationId xmlns:a16="http://schemas.microsoft.com/office/drawing/2014/main" id="{B4218CEB-4C78-E91C-1856-F65E982AC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990453" y="2646986"/>
            <a:ext cx="2918738" cy="38916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EEB8BA51-E685-924B-11F7-22FA2F114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6354" y="3447627"/>
            <a:ext cx="3053827" cy="22903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3923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C3F0B02-CE08-6996-F767-957512098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014" y="1660598"/>
            <a:ext cx="4153385" cy="3115039"/>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0D7B5291-43E6-CF55-E801-154858D5DAE4}"/>
              </a:ext>
            </a:extLst>
          </p:cNvPr>
          <p:cNvSpPr txBox="1"/>
          <p:nvPr/>
        </p:nvSpPr>
        <p:spPr>
          <a:xfrm>
            <a:off x="6010382" y="2116476"/>
            <a:ext cx="5075433" cy="1569660"/>
          </a:xfrm>
          <a:prstGeom prst="rect">
            <a:avLst/>
          </a:prstGeom>
          <a:noFill/>
        </p:spPr>
        <p:txBody>
          <a:bodyPr wrap="square" rtlCol="0">
            <a:spAutoFit/>
          </a:bodyPr>
          <a:lstStyle/>
          <a:p>
            <a:pPr algn="ctr"/>
            <a:r>
              <a:rPr lang="en-GB" sz="3200" b="1" dirty="0"/>
              <a:t>I made my </a:t>
            </a:r>
          </a:p>
          <a:p>
            <a:pPr algn="ctr"/>
            <a:r>
              <a:rPr lang="en-GB" sz="3200" b="1" dirty="0"/>
              <a:t>First Holy Communion when I was 7 years old</a:t>
            </a:r>
          </a:p>
        </p:txBody>
      </p:sp>
    </p:spTree>
    <p:extLst>
      <p:ext uri="{BB962C8B-B14F-4D97-AF65-F5344CB8AC3E}">
        <p14:creationId xmlns:p14="http://schemas.microsoft.com/office/powerpoint/2010/main" val="811602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A2039DB-853F-C8F4-79DA-821644093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54239" y="1050703"/>
            <a:ext cx="2038541" cy="2718054"/>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10FD40D9-EF47-C3AA-64F3-C0C5A4A0C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636966" y="1541289"/>
            <a:ext cx="3245798" cy="432773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B60FB136-52D7-F86F-D8EA-A974D2182FF2}"/>
              </a:ext>
            </a:extLst>
          </p:cNvPr>
          <p:cNvSpPr txBox="1"/>
          <p:nvPr/>
        </p:nvSpPr>
        <p:spPr>
          <a:xfrm>
            <a:off x="6185043" y="534256"/>
            <a:ext cx="4792475" cy="923330"/>
          </a:xfrm>
          <a:prstGeom prst="rect">
            <a:avLst/>
          </a:prstGeom>
          <a:noFill/>
        </p:spPr>
        <p:txBody>
          <a:bodyPr wrap="square" rtlCol="0">
            <a:spAutoFit/>
          </a:bodyPr>
          <a:lstStyle/>
          <a:p>
            <a:r>
              <a:rPr lang="en-GB" sz="5400" b="1" dirty="0"/>
              <a:t>Senior School</a:t>
            </a:r>
          </a:p>
        </p:txBody>
      </p:sp>
      <p:sp>
        <p:nvSpPr>
          <p:cNvPr id="6" name="TextBox 5">
            <a:extLst>
              <a:ext uri="{FF2B5EF4-FFF2-40B4-BE49-F238E27FC236}">
                <a16:creationId xmlns:a16="http://schemas.microsoft.com/office/drawing/2014/main" id="{C512DB72-3D72-CE8D-8910-9F0FA2E37576}"/>
              </a:ext>
            </a:extLst>
          </p:cNvPr>
          <p:cNvSpPr txBox="1"/>
          <p:nvPr/>
        </p:nvSpPr>
        <p:spPr>
          <a:xfrm>
            <a:off x="1072954" y="3896130"/>
            <a:ext cx="3254776" cy="923330"/>
          </a:xfrm>
          <a:prstGeom prst="rect">
            <a:avLst/>
          </a:prstGeom>
          <a:noFill/>
        </p:spPr>
        <p:txBody>
          <a:bodyPr wrap="square" rtlCol="0">
            <a:spAutoFit/>
          </a:bodyPr>
          <a:lstStyle/>
          <a:p>
            <a:r>
              <a:rPr lang="en-GB" sz="5400" b="1" dirty="0"/>
              <a:t>What Now</a:t>
            </a:r>
          </a:p>
        </p:txBody>
      </p:sp>
    </p:spTree>
    <p:extLst>
      <p:ext uri="{BB962C8B-B14F-4D97-AF65-F5344CB8AC3E}">
        <p14:creationId xmlns:p14="http://schemas.microsoft.com/office/powerpoint/2010/main" val="267025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500B24-04AB-3DC6-796B-4AA954C684C9}"/>
              </a:ext>
            </a:extLst>
          </p:cNvPr>
          <p:cNvSpPr txBox="1"/>
          <p:nvPr/>
        </p:nvSpPr>
        <p:spPr>
          <a:xfrm>
            <a:off x="2058256" y="1235715"/>
            <a:ext cx="8075488" cy="2800767"/>
          </a:xfrm>
          <a:prstGeom prst="rect">
            <a:avLst/>
          </a:prstGeom>
          <a:noFill/>
        </p:spPr>
        <p:txBody>
          <a:bodyPr wrap="square" rtlCol="0">
            <a:spAutoFit/>
          </a:bodyPr>
          <a:lstStyle/>
          <a:p>
            <a:r>
              <a:rPr lang="en-GB" sz="4400" b="1" dirty="0"/>
              <a:t>What was God calling me to be?</a:t>
            </a:r>
          </a:p>
          <a:p>
            <a:endParaRPr lang="en-GB" sz="4400" b="1" dirty="0"/>
          </a:p>
          <a:p>
            <a:endParaRPr lang="en-GB" sz="4400" b="1" dirty="0"/>
          </a:p>
          <a:p>
            <a:r>
              <a:rPr lang="en-GB" sz="4400" b="1" dirty="0"/>
              <a:t>What was God calling me to do?</a:t>
            </a:r>
          </a:p>
        </p:txBody>
      </p:sp>
    </p:spTree>
    <p:extLst>
      <p:ext uri="{BB962C8B-B14F-4D97-AF65-F5344CB8AC3E}">
        <p14:creationId xmlns:p14="http://schemas.microsoft.com/office/powerpoint/2010/main" val="164884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43D15D-C8B2-74DF-2614-CC551D1B810A}"/>
              </a:ext>
            </a:extLst>
          </p:cNvPr>
          <p:cNvSpPr txBox="1"/>
          <p:nvPr/>
        </p:nvSpPr>
        <p:spPr>
          <a:xfrm>
            <a:off x="1017142" y="1664413"/>
            <a:ext cx="7623424" cy="3385542"/>
          </a:xfrm>
          <a:prstGeom prst="rect">
            <a:avLst/>
          </a:prstGeom>
          <a:noFill/>
        </p:spPr>
        <p:txBody>
          <a:bodyPr wrap="square" rtlCol="0">
            <a:spAutoFit/>
          </a:bodyPr>
          <a:lstStyle/>
          <a:p>
            <a:pPr algn="just"/>
            <a:r>
              <a:rPr lang="en-GB" sz="2800" b="1" dirty="0">
                <a:latin typeface="CCW Cursive Writing 24" panose="03050602040000000000" pitchFamily="66" charset="0"/>
              </a:rPr>
              <a:t>Everyone has a vocation and discovering our vocation is a part of our journey of faith.</a:t>
            </a:r>
            <a:r>
              <a:rPr lang="en-GB" sz="2800" b="1" dirty="0">
                <a:latin typeface="Gill Sans MT" panose="020B0502020104020203" pitchFamily="34" charset="0"/>
                <a:ea typeface="Calibri" panose="020F0502020204030204" pitchFamily="34" charset="0"/>
                <a:cs typeface="Times New Roman" panose="02020603050405020304" pitchFamily="18" charset="0"/>
              </a:rPr>
              <a:t> </a:t>
            </a:r>
          </a:p>
          <a:p>
            <a:pPr algn="just"/>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There are three distinctive parts to our vocation :</a:t>
            </a:r>
          </a:p>
          <a:p>
            <a:pPr algn="just"/>
            <a:endParaRPr lang="en-GB" sz="2800" b="1" dirty="0">
              <a:latin typeface="CCW Cursive Writing 24" panose="03050602040000000000" pitchFamily="66" charset="0"/>
              <a:ea typeface="Calibri" panose="020F0502020204030204" pitchFamily="34" charset="0"/>
              <a:cs typeface="Times New Roman" panose="02020603050405020304" pitchFamily="18" charset="0"/>
            </a:endParaRPr>
          </a:p>
          <a:p>
            <a:pPr marL="385763" indent="-385763">
              <a:buAutoNum type="arabicPeriod"/>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 Call to Holiness.</a:t>
            </a:r>
          </a:p>
          <a:p>
            <a:pPr marL="385763" indent="-385763">
              <a:buAutoNum type="arabicPeriod"/>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 Call to a Way of Life</a:t>
            </a:r>
          </a:p>
          <a:p>
            <a:pPr marL="385763" indent="-385763">
              <a:buAutoNum type="arabicPeriod"/>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 Call to Work</a:t>
            </a:r>
          </a:p>
          <a:p>
            <a:endParaRPr lang="en-GB" dirty="0"/>
          </a:p>
        </p:txBody>
      </p:sp>
      <p:sp>
        <p:nvSpPr>
          <p:cNvPr id="3" name="TextBox 2">
            <a:extLst>
              <a:ext uri="{FF2B5EF4-FFF2-40B4-BE49-F238E27FC236}">
                <a16:creationId xmlns:a16="http://schemas.microsoft.com/office/drawing/2014/main" id="{75662CFB-9720-400D-60B3-860D4BEDE51F}"/>
              </a:ext>
            </a:extLst>
          </p:cNvPr>
          <p:cNvSpPr txBox="1"/>
          <p:nvPr/>
        </p:nvSpPr>
        <p:spPr>
          <a:xfrm>
            <a:off x="2681555" y="544530"/>
            <a:ext cx="6185043" cy="830997"/>
          </a:xfrm>
          <a:prstGeom prst="rect">
            <a:avLst/>
          </a:prstGeom>
          <a:noFill/>
        </p:spPr>
        <p:txBody>
          <a:bodyPr wrap="square" rtlCol="0">
            <a:spAutoFit/>
          </a:bodyPr>
          <a:lstStyle/>
          <a:p>
            <a:pPr algn="ctr"/>
            <a:r>
              <a:rPr lang="en-GB" sz="4800" b="1" dirty="0"/>
              <a:t>What is a Vocation</a:t>
            </a:r>
          </a:p>
        </p:txBody>
      </p:sp>
    </p:spTree>
    <p:extLst>
      <p:ext uri="{BB962C8B-B14F-4D97-AF65-F5344CB8AC3E}">
        <p14:creationId xmlns:p14="http://schemas.microsoft.com/office/powerpoint/2010/main" val="415861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ollowing jesus background pp">
            <a:extLst>
              <a:ext uri="{FF2B5EF4-FFF2-40B4-BE49-F238E27FC236}">
                <a16:creationId xmlns:a16="http://schemas.microsoft.com/office/drawing/2014/main" id="{C72E55B7-431E-284E-42EE-BA6D354ADF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7251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E6DB98-5FF6-9482-04FB-4CDF0DE4BBDC}"/>
              </a:ext>
            </a:extLst>
          </p:cNvPr>
          <p:cNvSpPr txBox="1"/>
          <p:nvPr/>
        </p:nvSpPr>
        <p:spPr>
          <a:xfrm>
            <a:off x="3308279" y="220895"/>
            <a:ext cx="7109717" cy="830997"/>
          </a:xfrm>
          <a:prstGeom prst="rect">
            <a:avLst/>
          </a:prstGeom>
          <a:noFill/>
        </p:spPr>
        <p:txBody>
          <a:bodyPr wrap="square" rtlCol="0">
            <a:spAutoFit/>
          </a:bodyPr>
          <a:lstStyle/>
          <a:p>
            <a:r>
              <a:rPr lang="en-GB" sz="4800" b="1" dirty="0"/>
              <a:t>How does God call us?</a:t>
            </a:r>
          </a:p>
        </p:txBody>
      </p:sp>
      <p:sp>
        <p:nvSpPr>
          <p:cNvPr id="3" name="TextBox 2">
            <a:extLst>
              <a:ext uri="{FF2B5EF4-FFF2-40B4-BE49-F238E27FC236}">
                <a16:creationId xmlns:a16="http://schemas.microsoft.com/office/drawing/2014/main" id="{E74304B1-91A3-1D64-4718-4BB9D66A2D7F}"/>
              </a:ext>
            </a:extLst>
          </p:cNvPr>
          <p:cNvSpPr txBox="1"/>
          <p:nvPr/>
        </p:nvSpPr>
        <p:spPr>
          <a:xfrm>
            <a:off x="604463" y="1051892"/>
            <a:ext cx="10983074" cy="4556247"/>
          </a:xfrm>
          <a:prstGeom prst="rect">
            <a:avLst/>
          </a:prstGeom>
          <a:noFill/>
        </p:spPr>
        <p:txBody>
          <a:bodyPr wrap="square" rtlCol="0">
            <a:spAutoFit/>
          </a:bodyPr>
          <a:lstStyle/>
          <a:p>
            <a:pPr marL="342900">
              <a:lnSpc>
                <a:spcPct val="107000"/>
              </a:lnSpc>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God calls us and reveals himself to us in </a:t>
            </a:r>
          </a:p>
          <a:p>
            <a:pPr marL="342900">
              <a:lnSpc>
                <a:spcPct val="107000"/>
              </a:lnSpc>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a number of ways through: </a:t>
            </a:r>
          </a:p>
          <a:p>
            <a:pPr marL="685800" indent="-342900">
              <a:lnSpc>
                <a:spcPct val="107000"/>
              </a:lnSpc>
              <a:buFont typeface="Arial" panose="020B0604020202020204" pitchFamily="34" charset="0"/>
              <a:buChar char="•"/>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 Sacraments </a:t>
            </a:r>
          </a:p>
          <a:p>
            <a:pPr marL="685800" indent="-342900">
              <a:lnSpc>
                <a:spcPct val="107000"/>
              </a:lnSpc>
              <a:buFont typeface="Arial" panose="020B0604020202020204" pitchFamily="34" charset="0"/>
              <a:buChar char="•"/>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Scripture </a:t>
            </a:r>
          </a:p>
          <a:p>
            <a:pPr marL="685800" indent="-342900">
              <a:lnSpc>
                <a:spcPct val="107000"/>
              </a:lnSpc>
              <a:buFont typeface="Arial" panose="020B0604020202020204" pitchFamily="34" charset="0"/>
              <a:buChar char="•"/>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liturgy and prayer</a:t>
            </a:r>
          </a:p>
          <a:p>
            <a:pPr marL="685800" indent="-342900">
              <a:lnSpc>
                <a:spcPct val="107000"/>
              </a:lnSpc>
              <a:buFont typeface="Arial" panose="020B0604020202020204" pitchFamily="34" charset="0"/>
              <a:buChar char="•"/>
            </a:pPr>
            <a:r>
              <a:rPr lang="en-GB" sz="2800" b="1" dirty="0">
                <a:latin typeface="CCW Cursive Writing 24" panose="03050602040000000000" pitchFamily="66" charset="0"/>
                <a:ea typeface="Calibri" panose="020F0502020204030204" pitchFamily="34" charset="0"/>
                <a:cs typeface="Times New Roman" panose="02020603050405020304" pitchFamily="18" charset="0"/>
              </a:rPr>
              <a:t>the actions of others.</a:t>
            </a:r>
          </a:p>
          <a:p>
            <a:pPr marL="342900">
              <a:lnSpc>
                <a:spcPct val="107000"/>
              </a:lnSpc>
            </a:pPr>
            <a:r>
              <a:rPr lang="en-GB" sz="2800" b="1" dirty="0">
                <a:latin typeface="CCW Cursive Writing 24" panose="03050602040000000000" pitchFamily="66" charset="0"/>
                <a:ea typeface="Times New Roman" panose="02020603050405020304" pitchFamily="18" charset="0"/>
                <a:cs typeface="Times New Roman" panose="02020603050405020304" pitchFamily="18" charset="0"/>
              </a:rPr>
              <a:t>In Baptism, we begin our Vocation journey. It is strengthened by the sacraments of Reconciliation and the Eucharist and further developed in Confirmation.</a:t>
            </a:r>
            <a:endParaRPr lang="en-GB" sz="2800" b="1" dirty="0">
              <a:latin typeface="CCW Cursive Writing 24" panose="03050602040000000000" pitchFamily="66" charset="0"/>
              <a:ea typeface="Calibri" panose="020F0502020204030204" pitchFamily="34" charset="0"/>
              <a:cs typeface="Times New Roman" panose="02020603050405020304" pitchFamily="18" charset="0"/>
            </a:endParaRPr>
          </a:p>
          <a:p>
            <a:pPr marL="342900">
              <a:lnSpc>
                <a:spcPct val="107000"/>
              </a:lnSpc>
            </a:pPr>
            <a:r>
              <a:rPr lang="en-GB" sz="2000" b="1" dirty="0">
                <a:latin typeface="CCW Cursive Writing 24" panose="03050602040000000000" pitchFamily="66" charset="0"/>
                <a:ea typeface="Calibri" panose="020F0502020204030204" pitchFamily="34" charset="0"/>
                <a:cs typeface="Times New Roman" panose="02020603050405020304" pitchFamily="18" charset="0"/>
              </a:rPr>
              <a:t> </a:t>
            </a:r>
          </a:p>
        </p:txBody>
      </p:sp>
      <p:pic>
        <p:nvPicPr>
          <p:cNvPr id="5" name="Picture 4" descr="A picture containing food&#10;&#10;Description automatically generated">
            <a:extLst>
              <a:ext uri="{FF2B5EF4-FFF2-40B4-BE49-F238E27FC236}">
                <a16:creationId xmlns:a16="http://schemas.microsoft.com/office/drawing/2014/main" id="{C6157CF5-EC07-8EA6-C5D8-F94BE9979582}"/>
              </a:ext>
            </a:extLst>
          </p:cNvPr>
          <p:cNvPicPr>
            <a:picLocks noChangeAspect="1"/>
          </p:cNvPicPr>
          <p:nvPr/>
        </p:nvPicPr>
        <p:blipFill rotWithShape="1">
          <a:blip r:embed="rId4">
            <a:extLst>
              <a:ext uri="{28A0092B-C50C-407E-A947-70E740481C1C}">
                <a14:useLocalDpi xmlns:a14="http://schemas.microsoft.com/office/drawing/2010/main" val="0"/>
              </a:ext>
            </a:extLst>
          </a:blip>
          <a:srcRect r="55905"/>
          <a:stretch/>
        </p:blipFill>
        <p:spPr>
          <a:xfrm>
            <a:off x="8537824" y="1593589"/>
            <a:ext cx="2529471" cy="1846082"/>
          </a:xfrm>
          <a:prstGeom prst="rect">
            <a:avLst/>
          </a:prstGeom>
        </p:spPr>
      </p:pic>
    </p:spTree>
    <p:extLst>
      <p:ext uri="{BB962C8B-B14F-4D97-AF65-F5344CB8AC3E}">
        <p14:creationId xmlns:p14="http://schemas.microsoft.com/office/powerpoint/2010/main" val="1153516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CCW Cursive Writing 24</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Murphy</dc:creator>
  <cp:lastModifiedBy>Patricia Murphy</cp:lastModifiedBy>
  <cp:revision>3</cp:revision>
  <dcterms:created xsi:type="dcterms:W3CDTF">2023-11-13T11:06:21Z</dcterms:created>
  <dcterms:modified xsi:type="dcterms:W3CDTF">2024-02-20T16:49:57Z</dcterms:modified>
</cp:coreProperties>
</file>